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9" r:id="rId4"/>
    <p:sldId id="284" r:id="rId5"/>
    <p:sldId id="283" r:id="rId6"/>
    <p:sldId id="280" r:id="rId7"/>
    <p:sldId id="281" r:id="rId8"/>
    <p:sldId id="282" r:id="rId9"/>
    <p:sldId id="273" r:id="rId10"/>
    <p:sldId id="270" r:id="rId11"/>
    <p:sldId id="272" r:id="rId12"/>
    <p:sldId id="260" r:id="rId13"/>
    <p:sldId id="261" r:id="rId14"/>
    <p:sldId id="263" r:id="rId15"/>
    <p:sldId id="264" r:id="rId16"/>
    <p:sldId id="265" r:id="rId17"/>
    <p:sldId id="275" r:id="rId18"/>
    <p:sldId id="274" r:id="rId19"/>
    <p:sldId id="266" r:id="rId20"/>
    <p:sldId id="276" r:id="rId21"/>
    <p:sldId id="285"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504D"/>
    <a:srgbClr val="77933C"/>
    <a:srgbClr val="FF3300"/>
    <a:srgbClr val="FF0000"/>
    <a:srgbClr val="93CDDD"/>
    <a:srgbClr val="BFBFBF"/>
    <a:srgbClr val="42492F"/>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51" autoAdjust="0"/>
  </p:normalViewPr>
  <p:slideViewPr>
    <p:cSldViewPr>
      <p:cViewPr varScale="1">
        <p:scale>
          <a:sx n="69" d="100"/>
          <a:sy n="69" d="100"/>
        </p:scale>
        <p:origin x="2814" y="6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2B69A8-EFA7-4F34-ACC7-D9058DC91CDE}" type="datetimeFigureOut">
              <a:rPr lang="it-IT" smtClean="0"/>
              <a:pPr/>
              <a:t>16/07/2019</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15F7BC-AFA2-482D-9C1A-0A345F54EB95}"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7C49C-A767-4A9B-9A3F-BB94A881BED6}" type="datetimeFigureOut">
              <a:rPr lang="it-IT" smtClean="0"/>
              <a:pPr/>
              <a:t>16/07/2019</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15D53-118E-4EF2-A65B-EE36EACBD22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biodisconzi.com/webzine/opendata/30/societa-opendata-trasparenza-problemi/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it-IT" dirty="0"/>
              <a:t>È un onore ed un piacere poter discutere di dati, web e trasparenza per me.</a:t>
            </a:r>
          </a:p>
          <a:p>
            <a:r>
              <a:rPr lang="it-IT" dirty="0"/>
              <a:t>Istituzioni e cittadini vogliono, o almeno così sembrerebbe (vedremo in seguito) </a:t>
            </a:r>
            <a:r>
              <a:rPr lang="it-IT" b="1" dirty="0"/>
              <a:t>partecipare alla «cosa pubblica» con un livello di approfondimento e partecipazione nuovo</a:t>
            </a:r>
            <a:r>
              <a:rPr lang="it-IT" dirty="0"/>
              <a:t>. </a:t>
            </a:r>
          </a:p>
          <a:p>
            <a:r>
              <a:rPr lang="it-IT" dirty="0"/>
              <a:t>Numerose sono le direttive, gli obblighi e le altrettanto </a:t>
            </a:r>
            <a:r>
              <a:rPr lang="it-IT" b="1" dirty="0"/>
              <a:t>efficaci azioni volontarie</a:t>
            </a:r>
            <a:r>
              <a:rPr lang="it-IT" dirty="0"/>
              <a:t> di «creazione di trasparenza</a:t>
            </a:r>
            <a:r>
              <a:rPr lang="it-IT" b="1" dirty="0"/>
              <a:t>» azioni quest’ultime che spesso vedono negli opendata il fattore scatenante</a:t>
            </a:r>
            <a:r>
              <a:rPr lang="it-IT" dirty="0"/>
              <a:t>, le fondamenta su cui l’iniziativa viene costruita. </a:t>
            </a:r>
          </a:p>
          <a:p>
            <a:endParaRPr lang="it-IT" dirty="0"/>
          </a:p>
          <a:p>
            <a:r>
              <a:rPr lang="it-IT" baseline="0" dirty="0"/>
              <a:t>La trasparenza, per quanto riguarda la mia esperienza, </a:t>
            </a:r>
            <a:r>
              <a:rPr lang="it-IT" b="1" baseline="0" dirty="0"/>
              <a:t>viene declinata con un approccio molto legato all’uso dei dati e degli opendata</a:t>
            </a:r>
            <a:r>
              <a:rPr lang="it-IT" baseline="0" dirty="0"/>
              <a:t>. È un processo il cui scopo ultimo è più nobile è quello di portare all’azione cittadini e imprese per migliorare </a:t>
            </a:r>
            <a:r>
              <a:rPr lang="it-IT" i="1" baseline="0" dirty="0"/>
              <a:t>qualcosa</a:t>
            </a:r>
            <a:r>
              <a:rPr lang="it-IT" baseline="0" dirty="0"/>
              <a:t> di pubblico. Dai dati che devono essere sottoposti ad uno processo di ripulitura ed analisi, si passa a dei formati informativi in grado di comunicare delle informazioni. Queste informazioni, e questo è a mio avviso il passo più difficile, devono essere comunicate in modo tale da facilitare un’azione.</a:t>
            </a:r>
          </a:p>
          <a:p>
            <a:r>
              <a:rPr lang="it-IT" b="1" baseline="0" dirty="0">
                <a:effectLst/>
              </a:rPr>
              <a:t>Azione che non deve essere ostacolata dal quadro normativo!</a:t>
            </a:r>
          </a:p>
          <a:p>
            <a:endParaRPr lang="it-IT" baseline="0" dirty="0"/>
          </a:p>
          <a:p>
            <a:r>
              <a:rPr lang="it-IT" baseline="0" dirty="0"/>
              <a:t>Fin qui siamo tutti d’accordo che «globalmente», teoricamente gli opendata sono ben visti da tutti. Ma è sempre così? La strada è in discesa? Diciamo che con gli strumenti che ho fatto e messo online ho scoperto alcune cose molto curiose ed interessanti.</a:t>
            </a:r>
          </a:p>
          <a:p>
            <a:endParaRPr lang="it-IT" baseline="0" dirty="0"/>
          </a:p>
          <a:p>
            <a:r>
              <a:rPr lang="it-IT" baseline="0" dirty="0"/>
              <a:t>Appunti: </a:t>
            </a:r>
            <a:r>
              <a:rPr lang="it-IT" dirty="0"/>
              <a:t>La trasparenza è soprattutto il risultato di obblighi precisi in materia di informazione. Questi obblighi fanno sì che </a:t>
            </a:r>
            <a:r>
              <a:rPr lang="it-IT" b="1" dirty="0"/>
              <a:t>tutti gli operatori</a:t>
            </a:r>
            <a:r>
              <a:rPr lang="it-IT" dirty="0"/>
              <a:t> economici interessati possano ottenere tutti i dati necessari al fine di prendere parte alla procedura e di conoscerne gli esiti. </a:t>
            </a:r>
            <a:endParaRPr lang="it-IT" baseline="0" dirty="0"/>
          </a:p>
        </p:txBody>
      </p:sp>
      <p:sp>
        <p:nvSpPr>
          <p:cNvPr id="4" name="Slide Number Placeholder 3"/>
          <p:cNvSpPr>
            <a:spLocks noGrp="1"/>
          </p:cNvSpPr>
          <p:nvPr>
            <p:ph type="sldNum" sz="quarter" idx="10"/>
          </p:nvPr>
        </p:nvSpPr>
        <p:spPr/>
        <p:txBody>
          <a:bodyPr/>
          <a:lstStyle/>
          <a:p>
            <a:fld id="{E2815D53-118E-4EF2-A65B-EE36EACBD229}"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per le tecnologie rinnovabili anche gli </a:t>
            </a:r>
            <a:r>
              <a:rPr lang="it-IT" dirty="0" err="1"/>
              <a:t>opendata</a:t>
            </a:r>
            <a:r>
              <a:rPr lang="it-IT" dirty="0"/>
              <a:t> presentano delle caratteristiche particolari che potrebbero accelerare o rallentare il loro sviluppo e la loro diffusione.</a:t>
            </a:r>
          </a:p>
          <a:p>
            <a:endParaRPr lang="it-IT" dirty="0"/>
          </a:p>
          <a:p>
            <a:r>
              <a:rPr lang="it-IT" dirty="0"/>
              <a:t>Ho messo online i dati di </a:t>
            </a:r>
            <a:r>
              <a:rPr lang="it-IT" dirty="0" err="1"/>
              <a:t>consip</a:t>
            </a:r>
            <a:r>
              <a:rPr lang="it-IT" dirty="0"/>
              <a:t> e qualche azienda, con toni più o meno cortese, mi ha chiesto di togliere.</a:t>
            </a:r>
          </a:p>
          <a:p>
            <a:r>
              <a:rPr lang="it-IT" dirty="0"/>
              <a:t>Ho messo online i dati di horizon2020 e questo è il caso più eclatante.</a:t>
            </a:r>
          </a:p>
          <a:p>
            <a:r>
              <a:rPr lang="it-IT" dirty="0"/>
              <a:t>Manca interesse per l’accountability! Ho fatto </a:t>
            </a:r>
            <a:r>
              <a:rPr lang="it-IT" dirty="0" err="1"/>
              <a:t>opensoldipubblici</a:t>
            </a:r>
            <a:r>
              <a:rPr lang="it-IT" dirty="0"/>
              <a:t> e non ci sono visite.</a:t>
            </a:r>
          </a:p>
          <a:p>
            <a:endParaRPr lang="it-IT" dirty="0"/>
          </a:p>
          <a:p>
            <a:r>
              <a:rPr lang="it-IT" dirty="0"/>
              <a:t>Servono più fattori traino (oltre che fattori spinta).</a:t>
            </a:r>
          </a:p>
        </p:txBody>
      </p:sp>
      <p:sp>
        <p:nvSpPr>
          <p:cNvPr id="4" name="Segnaposto numero diapositiva 3"/>
          <p:cNvSpPr>
            <a:spLocks noGrp="1"/>
          </p:cNvSpPr>
          <p:nvPr>
            <p:ph type="sldNum" sz="quarter" idx="5"/>
          </p:nvPr>
        </p:nvSpPr>
        <p:spPr/>
        <p:txBody>
          <a:bodyPr/>
          <a:lstStyle/>
          <a:p>
            <a:fld id="{E2815D53-118E-4EF2-A65B-EE36EACBD229}" type="slidenum">
              <a:rPr lang="it-IT" smtClean="0"/>
              <a:pPr/>
              <a:t>11</a:t>
            </a:fld>
            <a:endParaRPr lang="it-IT"/>
          </a:p>
        </p:txBody>
      </p:sp>
    </p:spTree>
    <p:extLst>
      <p:ext uri="{BB962C8B-B14F-4D97-AF65-F5344CB8AC3E}">
        <p14:creationId xmlns:p14="http://schemas.microsoft.com/office/powerpoint/2010/main" val="306306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latin typeface="+mn-lt"/>
                <a:ea typeface="+mn-ea"/>
                <a:cs typeface="+mn-cs"/>
              </a:rPr>
              <a:t>Folgorato sulla</a:t>
            </a:r>
            <a:r>
              <a:rPr lang="it-IT" sz="1200" kern="1200" baseline="0" dirty="0">
                <a:solidFill>
                  <a:schemeClr val="tx1"/>
                </a:solidFill>
                <a:latin typeface="+mn-lt"/>
                <a:ea typeface="+mn-ea"/>
                <a:cs typeface="+mn-cs"/>
              </a:rPr>
              <a:t> via di damasco ho proseguito la strada creando una serie di osservatori interattivi.</a:t>
            </a:r>
            <a:endParaRPr lang="it-IT"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latin typeface="+mn-lt"/>
                <a:ea typeface="+mn-ea"/>
                <a:cs typeface="+mn-cs"/>
              </a:rPr>
              <a:t>Da questi semplici esempi ho affinato la tecnica e migliorato le capacità di programmazione creando dei piccoli osservatori che metto a disposizione gratuitamente sul mio sito. E a giudicare dal numero delle visite che registrano non sono pochi quelli che li trovano interessanti o utili… e questo non può che farmi piacere.</a:t>
            </a:r>
          </a:p>
          <a:p>
            <a:endParaRPr lang="it-IT" dirty="0"/>
          </a:p>
        </p:txBody>
      </p:sp>
      <p:sp>
        <p:nvSpPr>
          <p:cNvPr id="4" name="Slide Number Placeholder 3"/>
          <p:cNvSpPr>
            <a:spLocks noGrp="1"/>
          </p:cNvSpPr>
          <p:nvPr>
            <p:ph type="sldNum" sz="quarter" idx="10"/>
          </p:nvPr>
        </p:nvSpPr>
        <p:spPr/>
        <p:txBody>
          <a:bodyPr/>
          <a:lstStyle/>
          <a:p>
            <a:fld id="{E2815D53-118E-4EF2-A65B-EE36EACBD229}"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kern="1200" dirty="0">
                <a:solidFill>
                  <a:schemeClr val="tx1"/>
                </a:solidFill>
                <a:latin typeface="+mn-lt"/>
                <a:ea typeface="+mn-ea"/>
                <a:cs typeface="+mn-cs"/>
              </a:rPr>
              <a:t>Per esempio con open-carburanti ogni cittadino può farsi un'idea di quali sono le zone ed i singoli distributori più economici della provincia. </a:t>
            </a:r>
          </a:p>
          <a:p>
            <a:endParaRPr lang="it-IT" sz="1200" kern="1200" dirty="0">
              <a:solidFill>
                <a:schemeClr val="tx1"/>
              </a:solidFill>
              <a:latin typeface="+mn-lt"/>
              <a:ea typeface="+mn-ea"/>
              <a:cs typeface="+mn-cs"/>
            </a:endParaRPr>
          </a:p>
          <a:p>
            <a:r>
              <a:rPr lang="it-IT" sz="1200" kern="1200" dirty="0">
                <a:solidFill>
                  <a:schemeClr val="tx1"/>
                </a:solidFill>
                <a:latin typeface="+mn-lt"/>
                <a:ea typeface="+mn-ea"/>
                <a:cs typeface="+mn-cs"/>
              </a:rPr>
              <a:t>I più interessati alla questione pubblica possono osservare settimana per settimana le differenze dei prezzi medi dei carburanti provincia per provincia. Guardate come emerge chiaramente una distribuzione che in parte segue l'asse Nord-Sud. (spiego a voce)</a:t>
            </a:r>
          </a:p>
          <a:p>
            <a:endParaRPr lang="it-IT" dirty="0"/>
          </a:p>
        </p:txBody>
      </p:sp>
      <p:sp>
        <p:nvSpPr>
          <p:cNvPr id="4" name="Slide Number Placeholder 3"/>
          <p:cNvSpPr>
            <a:spLocks noGrp="1"/>
          </p:cNvSpPr>
          <p:nvPr>
            <p:ph type="sldNum" sz="quarter" idx="10"/>
          </p:nvPr>
        </p:nvSpPr>
        <p:spPr/>
        <p:txBody>
          <a:bodyPr/>
          <a:lstStyle/>
          <a:p>
            <a:fld id="{E2815D53-118E-4EF2-A65B-EE36EACBD229}"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a:t>Vi descrivo brevemente 3 osservatori che ho realizzato</a:t>
            </a:r>
            <a:r>
              <a:rPr lang="it-IT" baseline="0" dirty="0"/>
              <a:t>. Mi serve per introdurre il tema centrale del mio intervento, ovvero l’accettabilità sociale dello sfruttamento degli opendata.</a:t>
            </a:r>
          </a:p>
          <a:p>
            <a:endParaRPr lang="it-IT" baseline="0" dirty="0"/>
          </a:p>
          <a:p>
            <a:endParaRPr lang="it-IT" dirty="0"/>
          </a:p>
        </p:txBody>
      </p:sp>
      <p:sp>
        <p:nvSpPr>
          <p:cNvPr id="4" name="Slide Number Placeholder 3"/>
          <p:cNvSpPr>
            <a:spLocks noGrp="1"/>
          </p:cNvSpPr>
          <p:nvPr>
            <p:ph type="sldNum" sz="quarter" idx="10"/>
          </p:nvPr>
        </p:nvSpPr>
        <p:spPr/>
        <p:txBody>
          <a:bodyPr/>
          <a:lstStyle/>
          <a:p>
            <a:fld id="{E2815D53-118E-4EF2-A65B-EE36EACBD229}"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kern="1200" dirty="0">
                <a:solidFill>
                  <a:schemeClr val="tx1"/>
                </a:solidFill>
                <a:latin typeface="+mn-lt"/>
                <a:ea typeface="+mn-ea"/>
                <a:cs typeface="+mn-cs"/>
              </a:rPr>
              <a:t>Sono rimasto molto più sorpreso quando a chiedermi di essere rimosse al più presto sono state delle  strutture turistiche . Ma come? più pubblicità hai, più possiblità di essere trovato hai meglio è, o no? Inoltre le pagine open-dormire favoriscono il contatto diretto quindi si evitano i passaggi tramite intermediari (leggasi booking e simili). E allora perché queste richieste?</a:t>
            </a:r>
          </a:p>
          <a:p>
            <a:r>
              <a:rPr lang="it-IT" sz="1200" kern="1200" dirty="0">
                <a:solidFill>
                  <a:schemeClr val="tx1"/>
                </a:solidFill>
                <a:latin typeface="+mn-lt"/>
                <a:ea typeface="+mn-ea"/>
                <a:cs typeface="+mn-cs"/>
              </a:rPr>
              <a:t>Ora parlo sottovoce, molte di queste "strane richieste" sono pervenute da piccoli, piccolissime strutture poste in zona venezia centrale... Forse i proprietari vogliono la minor visibilità possibile? Come mai? Ci sono modelli di business particolarmente innovativi che si possono attivare in pieno centro venezia con poca visibilità pubblica?</a:t>
            </a:r>
          </a:p>
          <a:p>
            <a:endParaRPr lang="it-IT" dirty="0"/>
          </a:p>
        </p:txBody>
      </p:sp>
      <p:sp>
        <p:nvSpPr>
          <p:cNvPr id="4" name="Slide Number Placeholder 3"/>
          <p:cNvSpPr>
            <a:spLocks noGrp="1"/>
          </p:cNvSpPr>
          <p:nvPr>
            <p:ph type="sldNum" sz="quarter" idx="10"/>
          </p:nvPr>
        </p:nvSpPr>
        <p:spPr/>
        <p:txBody>
          <a:bodyPr/>
          <a:lstStyle/>
          <a:p>
            <a:fld id="{E2815D53-118E-4EF2-A65B-EE36EACBD229}"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kern="1200" dirty="0">
                <a:solidFill>
                  <a:schemeClr val="tx1"/>
                </a:solidFill>
                <a:latin typeface="+mn-lt"/>
                <a:ea typeface="+mn-ea"/>
                <a:cs typeface="+mn-cs"/>
              </a:rPr>
              <a:t>Perchè questi 3 esempi? Perchè : gli open-data hanno non solo problemi legislativi da risolvere ma anche questioni di accettabilità sociale.</a:t>
            </a:r>
          </a:p>
          <a:p>
            <a:r>
              <a:rPr lang="it-IT" sz="1200" kern="1200" dirty="0">
                <a:solidFill>
                  <a:schemeClr val="tx1"/>
                </a:solidFill>
                <a:latin typeface="+mn-lt"/>
                <a:ea typeface="+mn-ea"/>
                <a:cs typeface="+mn-cs"/>
              </a:rPr>
              <a:t>Alcune delle aziende elencate in open-consip hanno chiamato o mandato email per essere rimosse . Perchè? Alcune volte perchè i dati della azienda coincidono con quelli personali (se sono una azienda a partita iva il mio cellulare professionale  coincide con quello personale). E questo è un problema da risolvere con il legislatore.</a:t>
            </a:r>
          </a:p>
          <a:p>
            <a:r>
              <a:rPr lang="it-IT" sz="1200" kern="1200" dirty="0">
                <a:solidFill>
                  <a:schemeClr val="tx1"/>
                </a:solidFill>
                <a:latin typeface="+mn-lt"/>
                <a:ea typeface="+mn-ea"/>
                <a:cs typeface="+mn-cs"/>
              </a:rPr>
              <a:t>Altre aziende invece mi hanno chiesto di essere rimosse, in modo molto violento e minacciando denunce e simili, perchè non vogliono apparire online senza se e senza ma. </a:t>
            </a:r>
          </a:p>
          <a:p>
            <a:r>
              <a:rPr lang="it-IT" sz="1200" kern="1200" dirty="0">
                <a:solidFill>
                  <a:schemeClr val="tx1"/>
                </a:solidFill>
                <a:latin typeface="+mn-lt"/>
                <a:ea typeface="+mn-ea"/>
                <a:cs typeface="+mn-cs"/>
              </a:rPr>
              <a:t>Primo segnale di allarme.</a:t>
            </a:r>
          </a:p>
          <a:p>
            <a:endParaRPr lang="it-IT" dirty="0"/>
          </a:p>
        </p:txBody>
      </p:sp>
      <p:sp>
        <p:nvSpPr>
          <p:cNvPr id="4" name="Slide Number Placeholder 3"/>
          <p:cNvSpPr>
            <a:spLocks noGrp="1"/>
          </p:cNvSpPr>
          <p:nvPr>
            <p:ph type="sldNum" sz="quarter" idx="10"/>
          </p:nvPr>
        </p:nvSpPr>
        <p:spPr/>
        <p:txBody>
          <a:bodyPr/>
          <a:lstStyle/>
          <a:p>
            <a:fld id="{E2815D53-118E-4EF2-A65B-EE36EACBD229}"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Esempio di osservatorio che mostra che la popolazione ha «poco interesse» verso la trasparenza.</a:t>
            </a:r>
          </a:p>
        </p:txBody>
      </p:sp>
      <p:sp>
        <p:nvSpPr>
          <p:cNvPr id="4" name="Segnaposto numero diapositiva 3"/>
          <p:cNvSpPr>
            <a:spLocks noGrp="1"/>
          </p:cNvSpPr>
          <p:nvPr>
            <p:ph type="sldNum" sz="quarter" idx="5"/>
          </p:nvPr>
        </p:nvSpPr>
        <p:spPr/>
        <p:txBody>
          <a:bodyPr/>
          <a:lstStyle/>
          <a:p>
            <a:fld id="{E2815D53-118E-4EF2-A65B-EE36EACBD229}" type="slidenum">
              <a:rPr lang="it-IT" smtClean="0"/>
              <a:pPr/>
              <a:t>17</a:t>
            </a:fld>
            <a:endParaRPr lang="it-IT"/>
          </a:p>
        </p:txBody>
      </p:sp>
    </p:spTree>
    <p:extLst>
      <p:ext uri="{BB962C8B-B14F-4D97-AF65-F5344CB8AC3E}">
        <p14:creationId xmlns:p14="http://schemas.microsoft.com/office/powerpoint/2010/main" val="311273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Altri portali che ho fatto sono:</a:t>
            </a:r>
          </a:p>
          <a:p>
            <a:pPr marL="171450" indent="-171450">
              <a:buFontTx/>
              <a:buChar char="-"/>
            </a:pPr>
            <a:r>
              <a:rPr lang="it-IT" dirty="0"/>
              <a:t>OSP </a:t>
            </a:r>
            <a:r>
              <a:rPr lang="it-IT" dirty="0" err="1"/>
              <a:t>opensoldipubblici</a:t>
            </a:r>
            <a:endParaRPr lang="it-IT" dirty="0"/>
          </a:p>
          <a:p>
            <a:pPr marL="171450" indent="-171450">
              <a:buFontTx/>
              <a:buChar char="-"/>
            </a:pPr>
            <a:r>
              <a:rPr lang="it-IT" dirty="0"/>
              <a:t>OPEN-TED: appalti pubblici</a:t>
            </a:r>
          </a:p>
        </p:txBody>
      </p:sp>
      <p:sp>
        <p:nvSpPr>
          <p:cNvPr id="4" name="Segnaposto numero diapositiva 3"/>
          <p:cNvSpPr>
            <a:spLocks noGrp="1"/>
          </p:cNvSpPr>
          <p:nvPr>
            <p:ph type="sldNum" sz="quarter" idx="5"/>
          </p:nvPr>
        </p:nvSpPr>
        <p:spPr/>
        <p:txBody>
          <a:bodyPr/>
          <a:lstStyle/>
          <a:p>
            <a:fld id="{E2815D53-118E-4EF2-A65B-EE36EACBD229}" type="slidenum">
              <a:rPr lang="it-IT" smtClean="0"/>
              <a:pPr/>
              <a:t>18</a:t>
            </a:fld>
            <a:endParaRPr lang="it-IT"/>
          </a:p>
        </p:txBody>
      </p:sp>
    </p:spTree>
    <p:extLst>
      <p:ext uri="{BB962C8B-B14F-4D97-AF65-F5344CB8AC3E}">
        <p14:creationId xmlns:p14="http://schemas.microsoft.com/office/powerpoint/2010/main" val="254938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kern="1200" dirty="0">
                <a:solidFill>
                  <a:schemeClr val="tx1"/>
                </a:solidFill>
                <a:latin typeface="+mn-lt"/>
                <a:ea typeface="+mn-ea"/>
                <a:cs typeface="+mn-cs"/>
              </a:rPr>
              <a:t>Ma l'esempio più eclatante e secondo me il più grave è questo. L'università è o dovrebbe essere l'avanguardia della scienza, della tecnologia ed essendo pagata con soldi pubblici</a:t>
            </a:r>
            <a:r>
              <a:rPr lang="it-IT" sz="1200" kern="1200" baseline="0" dirty="0">
                <a:solidFill>
                  <a:schemeClr val="tx1"/>
                </a:solidFill>
                <a:latin typeface="+mn-lt"/>
                <a:ea typeface="+mn-ea"/>
                <a:cs typeface="+mn-cs"/>
              </a:rPr>
              <a:t> </a:t>
            </a:r>
            <a:r>
              <a:rPr lang="it-IT" sz="1200" kern="1200" dirty="0">
                <a:solidFill>
                  <a:schemeClr val="tx1"/>
                </a:solidFill>
                <a:latin typeface="+mn-lt"/>
                <a:ea typeface="+mn-ea"/>
                <a:cs typeface="+mn-cs"/>
              </a:rPr>
              <a:t>della trasparenza. </a:t>
            </a:r>
          </a:p>
          <a:p>
            <a:r>
              <a:rPr lang="it-IT" sz="1200" kern="1200" dirty="0">
                <a:solidFill>
                  <a:schemeClr val="tx1"/>
                </a:solidFill>
                <a:latin typeface="+mn-lt"/>
                <a:ea typeface="+mn-ea"/>
                <a:cs typeface="+mn-cs"/>
              </a:rPr>
              <a:t>Dovrebbe essere il luogo in cui la tecnologia si mostra ai massimi livelli. I professori dovrebbero essere i portabandiera del futuro, dovrebbero essere quelli che con il loro approccio tracciano il solco dove le nuove generazioni crescono e diventano la classe trainante di un Paese.</a:t>
            </a:r>
          </a:p>
          <a:p>
            <a:r>
              <a:rPr lang="it-IT" sz="1200" kern="1200" dirty="0">
                <a:solidFill>
                  <a:schemeClr val="tx1"/>
                </a:solidFill>
                <a:latin typeface="+mn-lt"/>
                <a:ea typeface="+mn-ea"/>
                <a:cs typeface="+mn-cs"/>
              </a:rPr>
              <a:t>E' piuttosto doloroso ricevere un'email da un professore universitario con questo tono e con questo contenuto. </a:t>
            </a:r>
          </a:p>
          <a:p>
            <a:r>
              <a:rPr lang="it-IT" sz="1200" kern="1200" dirty="0">
                <a:solidFill>
                  <a:schemeClr val="tx1"/>
                </a:solidFill>
                <a:latin typeface="+mn-lt"/>
                <a:ea typeface="+mn-ea"/>
                <a:cs typeface="+mn-cs"/>
              </a:rPr>
              <a:t>Altre info: </a:t>
            </a:r>
            <a:r>
              <a:rPr lang="it-IT" dirty="0">
                <a:hlinkClick r:id="rId3"/>
              </a:rPr>
              <a:t>https://www.fabiodisconzi.com/webzine/opendata/30/societa-opendata-trasparenza-problemi/index.html</a:t>
            </a:r>
            <a:endParaRPr lang="it-IT" sz="1200" kern="1200" dirty="0">
              <a:solidFill>
                <a:schemeClr val="tx1"/>
              </a:solidFill>
              <a:latin typeface="+mn-lt"/>
              <a:ea typeface="+mn-ea"/>
              <a:cs typeface="+mn-cs"/>
            </a:endParaRPr>
          </a:p>
          <a:p>
            <a:endParaRPr lang="it-IT" dirty="0"/>
          </a:p>
        </p:txBody>
      </p:sp>
      <p:sp>
        <p:nvSpPr>
          <p:cNvPr id="4" name="Slide Number Placeholder 3"/>
          <p:cNvSpPr>
            <a:spLocks noGrp="1"/>
          </p:cNvSpPr>
          <p:nvPr>
            <p:ph type="sldNum" sz="quarter" idx="10"/>
          </p:nvPr>
        </p:nvSpPr>
        <p:spPr/>
        <p:txBody>
          <a:bodyPr/>
          <a:lstStyle/>
          <a:p>
            <a:fld id="{E2815D53-118E-4EF2-A65B-EE36EACBD229}"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Saluti e contatti</a:t>
            </a:r>
          </a:p>
        </p:txBody>
      </p:sp>
      <p:sp>
        <p:nvSpPr>
          <p:cNvPr id="4" name="Segnaposto numero diapositiva 3"/>
          <p:cNvSpPr>
            <a:spLocks noGrp="1"/>
          </p:cNvSpPr>
          <p:nvPr>
            <p:ph type="sldNum" sz="quarter" idx="5"/>
          </p:nvPr>
        </p:nvSpPr>
        <p:spPr/>
        <p:txBody>
          <a:bodyPr/>
          <a:lstStyle/>
          <a:p>
            <a:fld id="{E2815D53-118E-4EF2-A65B-EE36EACBD229}" type="slidenum">
              <a:rPr lang="it-IT" smtClean="0"/>
              <a:pPr/>
              <a:t>21</a:t>
            </a:fld>
            <a:endParaRPr lang="it-IT"/>
          </a:p>
        </p:txBody>
      </p:sp>
    </p:spTree>
    <p:extLst>
      <p:ext uri="{BB962C8B-B14F-4D97-AF65-F5344CB8AC3E}">
        <p14:creationId xmlns:p14="http://schemas.microsoft.com/office/powerpoint/2010/main" val="390582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it-IT" sz="1200" kern="1200" dirty="0">
                <a:solidFill>
                  <a:schemeClr val="tx1"/>
                </a:solidFill>
                <a:latin typeface="+mn-lt"/>
                <a:ea typeface="+mn-ea"/>
                <a:cs typeface="+mn-cs"/>
              </a:rPr>
              <a:t>Una doverosa premessa.</a:t>
            </a:r>
          </a:p>
          <a:p>
            <a:r>
              <a:rPr lang="it-IT" sz="1200" kern="1200" dirty="0">
                <a:solidFill>
                  <a:schemeClr val="tx1"/>
                </a:solidFill>
                <a:latin typeface="+mn-lt"/>
                <a:ea typeface="+mn-ea"/>
                <a:cs typeface="+mn-cs"/>
              </a:rPr>
              <a:t>Viviamo in un’epoca in cui </a:t>
            </a:r>
            <a:r>
              <a:rPr lang="it-IT" sz="1200" b="1" kern="1200" dirty="0">
                <a:solidFill>
                  <a:schemeClr val="tx1"/>
                </a:solidFill>
                <a:latin typeface="+mn-lt"/>
                <a:ea typeface="+mn-ea"/>
                <a:cs typeface="+mn-cs"/>
              </a:rPr>
              <a:t>i</a:t>
            </a:r>
            <a:r>
              <a:rPr lang="it-IT" sz="1200" b="1" kern="1200" baseline="0" dirty="0">
                <a:solidFill>
                  <a:schemeClr val="tx1"/>
                </a:solidFill>
                <a:latin typeface="+mn-lt"/>
                <a:ea typeface="+mn-ea"/>
                <a:cs typeface="+mn-cs"/>
              </a:rPr>
              <a:t> cambiamenti digitali ed editoriali </a:t>
            </a:r>
            <a:r>
              <a:rPr lang="it-IT" sz="1200" kern="1200" baseline="0" dirty="0">
                <a:solidFill>
                  <a:schemeClr val="tx1"/>
                </a:solidFill>
                <a:latin typeface="+mn-lt"/>
                <a:ea typeface="+mn-ea"/>
                <a:cs typeface="+mn-cs"/>
              </a:rPr>
              <a:t>sono talmente veloci che i canali formativi tradizionali non sempre riescono a restare al passo.</a:t>
            </a:r>
          </a:p>
          <a:p>
            <a:endParaRPr lang="it-IT" sz="1200" kern="1200" baseline="0" dirty="0">
              <a:solidFill>
                <a:schemeClr val="tx1"/>
              </a:solidFill>
              <a:latin typeface="+mn-lt"/>
              <a:ea typeface="+mn-ea"/>
              <a:cs typeface="+mn-cs"/>
            </a:endParaRPr>
          </a:p>
          <a:p>
            <a:r>
              <a:rPr lang="it-IT" sz="1200" kern="1200" baseline="0" dirty="0">
                <a:solidFill>
                  <a:schemeClr val="tx1"/>
                </a:solidFill>
                <a:latin typeface="+mn-lt"/>
                <a:ea typeface="+mn-ea"/>
                <a:cs typeface="+mn-cs"/>
              </a:rPr>
              <a:t>Nella mia esperienza se mi guardo indietro noto una straordinaria scissione tra percorso formativo/professionale FORMALE e quello INFORMALE dettato dalla passione.</a:t>
            </a:r>
            <a:endParaRPr lang="it-IT" sz="1200" kern="1200" dirty="0">
              <a:solidFill>
                <a:schemeClr val="tx1"/>
              </a:solidFill>
              <a:latin typeface="+mn-lt"/>
              <a:ea typeface="+mn-ea"/>
              <a:cs typeface="+mn-cs"/>
            </a:endParaRPr>
          </a:p>
          <a:p>
            <a:endParaRPr lang="it-IT" sz="1200" kern="1200" dirty="0">
              <a:solidFill>
                <a:schemeClr val="tx1"/>
              </a:solidFill>
              <a:latin typeface="+mn-lt"/>
              <a:ea typeface="+mn-ea"/>
              <a:cs typeface="+mn-cs"/>
            </a:endParaRPr>
          </a:p>
          <a:p>
            <a:r>
              <a:rPr lang="it-IT" sz="1200" kern="1200" dirty="0">
                <a:solidFill>
                  <a:schemeClr val="tx1"/>
                </a:solidFill>
                <a:latin typeface="+mn-lt"/>
                <a:ea typeface="+mn-ea"/>
                <a:cs typeface="+mn-cs"/>
              </a:rPr>
              <a:t>Viviamo in un'epoca </a:t>
            </a:r>
            <a:r>
              <a:rPr lang="it-IT" sz="1200" b="1" kern="1200" dirty="0">
                <a:solidFill>
                  <a:schemeClr val="tx1"/>
                </a:solidFill>
                <a:latin typeface="+mn-lt"/>
                <a:ea typeface="+mn-ea"/>
                <a:cs typeface="+mn-cs"/>
              </a:rPr>
              <a:t>in cui percorsi formativi e professionali "formali" contrastano con i percorsi di crescita informali dettati dalla curiosità e dalle passioni</a:t>
            </a:r>
            <a:r>
              <a:rPr lang="it-IT" sz="1200" kern="1200" dirty="0">
                <a:solidFill>
                  <a:schemeClr val="tx1"/>
                </a:solidFill>
                <a:latin typeface="+mn-lt"/>
                <a:ea typeface="+mn-ea"/>
                <a:cs typeface="+mn-cs"/>
              </a:rPr>
              <a:t>. In particolare molte delle attività digitali vedono una incredibile scissione tra percorso formale e reale. Io ne sono un esempio. </a:t>
            </a:r>
          </a:p>
          <a:p>
            <a:r>
              <a:rPr lang="it-IT" sz="1200" kern="1200" dirty="0">
                <a:solidFill>
                  <a:schemeClr val="tx1"/>
                </a:solidFill>
                <a:latin typeface="+mn-lt"/>
                <a:ea typeface="+mn-ea"/>
                <a:cs typeface="+mn-cs"/>
              </a:rPr>
              <a:t>Ho fatto ingegneria meccanica all'università ma non ho mai visto un ingranaggio finora.</a:t>
            </a:r>
          </a:p>
          <a:p>
            <a:r>
              <a:rPr lang="it-IT" sz="1200" kern="1200" dirty="0">
                <a:solidFill>
                  <a:schemeClr val="tx1"/>
                </a:solidFill>
                <a:latin typeface="+mn-lt"/>
                <a:ea typeface="+mn-ea"/>
                <a:cs typeface="+mn-cs"/>
              </a:rPr>
              <a:t>Ho partecipato a un master in fisica dei plasmi e fusione nucleare ma atomi e nuclei non sono più entrati nella mia vita dopo la discussione della tesi.</a:t>
            </a:r>
          </a:p>
          <a:p>
            <a:r>
              <a:rPr lang="it-IT" sz="1200" kern="1200" dirty="0">
                <a:solidFill>
                  <a:schemeClr val="tx1"/>
                </a:solidFill>
                <a:latin typeface="+mn-lt"/>
                <a:ea typeface="+mn-ea"/>
                <a:cs typeface="+mn-cs"/>
              </a:rPr>
              <a:t>Non sono un maestro di sci e non ho mai fatto allenamenti sulla neve , ma questo non mi ha impedito di fondare una delle community web dedicata agli sport invernali più  seguita d'Italia.</a:t>
            </a:r>
          </a:p>
          <a:p>
            <a:r>
              <a:rPr lang="it-IT" sz="1200" kern="1200" dirty="0">
                <a:solidFill>
                  <a:schemeClr val="tx1"/>
                </a:solidFill>
                <a:latin typeface="+mn-lt"/>
                <a:ea typeface="+mn-ea"/>
                <a:cs typeface="+mn-cs"/>
              </a:rPr>
              <a:t>Non ho fatto nemmeno il liceo classico, eppure grazie alla mia passione per la lettura sono riuscito a far partire una delle community letterarie  anche in questo caso tra le più seguite </a:t>
            </a:r>
            <a:r>
              <a:rPr lang="it-IT" sz="1200" kern="1200" dirty="0" err="1">
                <a:solidFill>
                  <a:schemeClr val="tx1"/>
                </a:solidFill>
                <a:latin typeface="+mn-lt"/>
                <a:ea typeface="+mn-ea"/>
                <a:cs typeface="+mn-cs"/>
              </a:rPr>
              <a:t>d’italia</a:t>
            </a:r>
            <a:r>
              <a:rPr lang="it-IT" sz="1200" kern="1200" dirty="0">
                <a:solidFill>
                  <a:schemeClr val="tx1"/>
                </a:solidFill>
                <a:latin typeface="+mn-lt"/>
                <a:ea typeface="+mn-ea"/>
                <a:cs typeface="+mn-cs"/>
              </a:rPr>
              <a:t>. </a:t>
            </a:r>
          </a:p>
          <a:p>
            <a:r>
              <a:rPr lang="it-IT" sz="1200" kern="1200" dirty="0">
                <a:solidFill>
                  <a:schemeClr val="tx1"/>
                </a:solidFill>
                <a:latin typeface="+mn-lt"/>
                <a:ea typeface="+mn-ea"/>
                <a:cs typeface="+mn-cs"/>
              </a:rPr>
              <a:t>Non ho mai frequentato nè un corso di programmazione web o di computer, ma la curiosità unità alla passione mi hanno portato ad essere quest'oggi da questa parte della platea.</a:t>
            </a:r>
          </a:p>
        </p:txBody>
      </p:sp>
      <p:sp>
        <p:nvSpPr>
          <p:cNvPr id="4" name="Slide Number Placeholder 3"/>
          <p:cNvSpPr>
            <a:spLocks noGrp="1"/>
          </p:cNvSpPr>
          <p:nvPr>
            <p:ph type="sldNum" sz="quarter" idx="10"/>
          </p:nvPr>
        </p:nvSpPr>
        <p:spPr/>
        <p:txBody>
          <a:bodyPr/>
          <a:lstStyle/>
          <a:p>
            <a:fld id="{E2815D53-118E-4EF2-A65B-EE36EACBD229}"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en-US" noProof="0" dirty="0"/>
              <a:t>Dove ho </a:t>
            </a:r>
            <a:r>
              <a:rPr lang="en-US" noProof="0" dirty="0" err="1"/>
              <a:t>incontrato</a:t>
            </a:r>
            <a:r>
              <a:rPr lang="en-US" noProof="0" dirty="0"/>
              <a:t> </a:t>
            </a:r>
            <a:r>
              <a:rPr lang="en-US" noProof="0" dirty="0" err="1"/>
              <a:t>l’accettabilità</a:t>
            </a:r>
            <a:r>
              <a:rPr lang="en-US" noProof="0" dirty="0"/>
              <a:t> </a:t>
            </a:r>
            <a:r>
              <a:rPr lang="en-US" noProof="0" dirty="0" err="1"/>
              <a:t>sociale</a:t>
            </a:r>
            <a:r>
              <a:rPr lang="en-US" noProof="0" dirty="0"/>
              <a:t>? </a:t>
            </a:r>
          </a:p>
          <a:p>
            <a:r>
              <a:rPr lang="en-US" noProof="0" dirty="0"/>
              <a:t>È </a:t>
            </a:r>
            <a:r>
              <a:rPr lang="en-US" noProof="0" dirty="0" err="1"/>
              <a:t>stato</a:t>
            </a:r>
            <a:r>
              <a:rPr lang="en-US" noProof="0" dirty="0"/>
              <a:t> in </a:t>
            </a:r>
            <a:r>
              <a:rPr lang="en-US" noProof="0" dirty="0" err="1"/>
              <a:t>ambito</a:t>
            </a:r>
            <a:r>
              <a:rPr lang="en-US" noProof="0" dirty="0"/>
              <a:t> </a:t>
            </a:r>
            <a:r>
              <a:rPr lang="en-US" noProof="0" dirty="0" err="1"/>
              <a:t>energetico</a:t>
            </a:r>
            <a:r>
              <a:rPr lang="en-US" noProof="0" dirty="0"/>
              <a:t> o </a:t>
            </a:r>
            <a:r>
              <a:rPr lang="en-US" noProof="0" dirty="0" err="1"/>
              <a:t>meglio</a:t>
            </a:r>
            <a:r>
              <a:rPr lang="en-US" noProof="0" dirty="0"/>
              <a:t> </a:t>
            </a:r>
            <a:r>
              <a:rPr lang="en-US" noProof="0" dirty="0" err="1"/>
              <a:t>delle</a:t>
            </a:r>
            <a:r>
              <a:rPr lang="en-US" noProof="0" dirty="0"/>
              <a:t> </a:t>
            </a:r>
            <a:r>
              <a:rPr lang="en-US" noProof="0" dirty="0" err="1"/>
              <a:t>tecnologie</a:t>
            </a:r>
            <a:r>
              <a:rPr lang="en-US" noProof="0" dirty="0"/>
              <a:t> per la </a:t>
            </a:r>
            <a:r>
              <a:rPr lang="en-US" noProof="0" dirty="0" err="1"/>
              <a:t>produzione</a:t>
            </a:r>
            <a:r>
              <a:rPr lang="en-US" noProof="0" dirty="0"/>
              <a:t> di </a:t>
            </a:r>
            <a:r>
              <a:rPr lang="en-US" noProof="0" dirty="0" err="1"/>
              <a:t>energia</a:t>
            </a:r>
            <a:r>
              <a:rPr lang="en-US" noProof="0" dirty="0"/>
              <a:t> (</a:t>
            </a:r>
            <a:r>
              <a:rPr lang="en-US" noProof="0" dirty="0" err="1"/>
              <a:t>tema</a:t>
            </a:r>
            <a:r>
              <a:rPr lang="en-US" noProof="0" dirty="0"/>
              <a:t> a me molto </a:t>
            </a:r>
            <a:r>
              <a:rPr lang="en-US" noProof="0" dirty="0" err="1"/>
              <a:t>caro</a:t>
            </a:r>
            <a:r>
              <a:rPr lang="en-US" noProof="0" dirty="0"/>
              <a:t> </a:t>
            </a:r>
            <a:r>
              <a:rPr lang="en-US" noProof="0" dirty="0" err="1"/>
              <a:t>che</a:t>
            </a:r>
            <a:r>
              <a:rPr lang="en-US" noProof="0" dirty="0"/>
              <a:t> </a:t>
            </a:r>
            <a:r>
              <a:rPr lang="en-US" noProof="0" dirty="0" err="1"/>
              <a:t>personalmente</a:t>
            </a:r>
            <a:r>
              <a:rPr lang="en-US" noProof="0" dirty="0"/>
              <a:t> </a:t>
            </a:r>
            <a:r>
              <a:rPr lang="en-US" noProof="0" dirty="0" err="1"/>
              <a:t>ritengo</a:t>
            </a:r>
            <a:r>
              <a:rPr lang="en-US" noProof="0" dirty="0"/>
              <a:t> </a:t>
            </a:r>
            <a:r>
              <a:rPr lang="en-US" noProof="0" dirty="0" err="1"/>
              <a:t>debba</a:t>
            </a:r>
            <a:r>
              <a:rPr lang="en-US" noProof="0" dirty="0"/>
              <a:t> </a:t>
            </a:r>
            <a:r>
              <a:rPr lang="en-US" noProof="0" dirty="0" err="1"/>
              <a:t>essere</a:t>
            </a:r>
            <a:r>
              <a:rPr lang="en-US" noProof="0" dirty="0"/>
              <a:t> </a:t>
            </a:r>
            <a:r>
              <a:rPr lang="en-US" noProof="0" dirty="0" err="1"/>
              <a:t>discusso</a:t>
            </a:r>
            <a:r>
              <a:rPr lang="en-US" noProof="0" dirty="0"/>
              <a:t> </a:t>
            </a:r>
            <a:r>
              <a:rPr lang="en-US" noProof="0" dirty="0" err="1"/>
              <a:t>maggiormente</a:t>
            </a:r>
            <a:r>
              <a:rPr lang="en-US" noProof="0" dirty="0"/>
              <a:t>).</a:t>
            </a:r>
          </a:p>
          <a:p>
            <a:r>
              <a:rPr lang="en-US" noProof="0" dirty="0"/>
              <a:t>Durante </a:t>
            </a:r>
            <a:r>
              <a:rPr lang="en-US" noProof="0" dirty="0" err="1"/>
              <a:t>il</a:t>
            </a:r>
            <a:r>
              <a:rPr lang="en-US" noProof="0" dirty="0"/>
              <a:t> </a:t>
            </a:r>
            <a:r>
              <a:rPr lang="en-US" noProof="0" dirty="0" err="1"/>
              <a:t>dottorato</a:t>
            </a:r>
            <a:r>
              <a:rPr lang="en-US" noProof="0" dirty="0"/>
              <a:t> di </a:t>
            </a:r>
            <a:r>
              <a:rPr lang="en-US" noProof="0" dirty="0" err="1"/>
              <a:t>ricerca</a:t>
            </a:r>
            <a:r>
              <a:rPr lang="en-US" noProof="0" dirty="0"/>
              <a:t> mi </a:t>
            </a:r>
            <a:r>
              <a:rPr lang="en-US" noProof="0" dirty="0" err="1"/>
              <a:t>sono</a:t>
            </a:r>
            <a:r>
              <a:rPr lang="en-US" noProof="0" dirty="0"/>
              <a:t> </a:t>
            </a:r>
            <a:r>
              <a:rPr lang="en-US" noProof="0" dirty="0" err="1"/>
              <a:t>imbattuto</a:t>
            </a:r>
            <a:r>
              <a:rPr lang="en-US" noProof="0" dirty="0"/>
              <a:t> in un </a:t>
            </a:r>
            <a:r>
              <a:rPr lang="en-US" noProof="0" dirty="0" err="1"/>
              <a:t>fenomeno</a:t>
            </a:r>
            <a:r>
              <a:rPr lang="en-US" noProof="0" dirty="0"/>
              <a:t> socio-economic e </a:t>
            </a:r>
            <a:r>
              <a:rPr lang="en-US" noProof="0" dirty="0" err="1"/>
              <a:t>tecnico</a:t>
            </a:r>
            <a:r>
              <a:rPr lang="en-US" noProof="0" dirty="0"/>
              <a:t> </a:t>
            </a:r>
            <a:r>
              <a:rPr lang="en-US" noProof="0" dirty="0" err="1"/>
              <a:t>particolarmente</a:t>
            </a:r>
            <a:r>
              <a:rPr lang="en-US" noProof="0" dirty="0"/>
              <a:t> </a:t>
            </a:r>
            <a:r>
              <a:rPr lang="en-US" noProof="0" dirty="0" err="1"/>
              <a:t>interessante</a:t>
            </a:r>
            <a:r>
              <a:rPr lang="en-US" noProof="0" dirty="0"/>
              <a:t>. </a:t>
            </a:r>
            <a:r>
              <a:rPr lang="en-US" noProof="0" dirty="0" err="1"/>
              <a:t>Pensiamo</a:t>
            </a:r>
            <a:r>
              <a:rPr lang="en-US" noProof="0" dirty="0"/>
              <a:t> </a:t>
            </a:r>
            <a:r>
              <a:rPr lang="en-US" noProof="0" dirty="0" err="1"/>
              <a:t>alle</a:t>
            </a:r>
            <a:r>
              <a:rPr lang="en-US" noProof="0" dirty="0"/>
              <a:t> </a:t>
            </a:r>
            <a:r>
              <a:rPr lang="en-US" noProof="0" dirty="0" err="1"/>
              <a:t>fonti</a:t>
            </a:r>
            <a:r>
              <a:rPr lang="en-US" noProof="0" dirty="0"/>
              <a:t> </a:t>
            </a:r>
            <a:r>
              <a:rPr lang="en-US" noProof="0" dirty="0" err="1"/>
              <a:t>rinnovabili</a:t>
            </a:r>
            <a:r>
              <a:rPr lang="en-US" noProof="0" dirty="0"/>
              <a:t>.</a:t>
            </a:r>
          </a:p>
          <a:p>
            <a:endParaRPr lang="en-US" noProof="0" dirty="0"/>
          </a:p>
          <a:p>
            <a:r>
              <a:rPr lang="it-IT" dirty="0"/>
              <a:t>Prendo spunto da una serie di lavori nati in ambito energetico e di tecnologie usate in ambito energetico. In particolare per la tecnologia nucleare e per quelle in grado di sfruttare le fonti rinnovabili.</a:t>
            </a:r>
          </a:p>
          <a:p>
            <a:r>
              <a:rPr lang="it-IT" dirty="0"/>
              <a:t>Per la fonte nucleare l’accettabilità sociale che non c’è stata ha portato al blocco dello sviluppo e dell’uso in Italia. Sulle secondi, sulle rinnovabili il discorso è molto più complesso.</a:t>
            </a:r>
          </a:p>
          <a:p>
            <a:r>
              <a:rPr lang="it-IT" dirty="0"/>
              <a:t>C’è una forte dicotomia tra il «ragionamento locale» ed il «ragionamento globale». Porto un paio di esempi per spiegarmi meglio:</a:t>
            </a:r>
          </a:p>
          <a:p>
            <a:pPr marL="171450" indent="-171450">
              <a:buFontTx/>
              <a:buChar char="-"/>
            </a:pPr>
            <a:r>
              <a:rPr lang="it-IT" dirty="0"/>
              <a:t>Se a una persona chiedessero: «sei favorevole alle fonti rinnovabili? Sei favorevole all’eolico o agli impianti a biomassa/biogas»? Sicuramente tutti sono d’accordo.</a:t>
            </a:r>
          </a:p>
          <a:p>
            <a:pPr marL="171450" indent="-171450">
              <a:buFontTx/>
              <a:buChar char="-"/>
            </a:pPr>
            <a:r>
              <a:rPr lang="it-IT" dirty="0"/>
              <a:t>Ma la situazione cambia radicalmente quando succede che un nuovo impianto viene annunciato nel nostro quartiere o nel nostro paesello… la pala eolica mi disturba, la pala rovina il panorama, i camion per la biomassa rovinano la strada, c’è sempre puzza di biogas, i pannelli fotovoltaici non li voglio perché se succede un incendio… e così via.</a:t>
            </a:r>
          </a:p>
          <a:p>
            <a:pPr marL="171450" indent="-171450">
              <a:buFontTx/>
              <a:buChar char="-"/>
            </a:pPr>
            <a:endParaRPr lang="it-IT" dirty="0"/>
          </a:p>
          <a:p>
            <a:pPr marL="0" indent="0">
              <a:buFontTx/>
              <a:buNone/>
            </a:pPr>
            <a:r>
              <a:rPr lang="it-IT" dirty="0"/>
              <a:t>L’accettabilità di un «qualcosa» di oggettivamente positivo a livello globale si scontra con delle </a:t>
            </a:r>
            <a:r>
              <a:rPr lang="it-IT" b="1" dirty="0"/>
              <a:t>barriere locali/puntuali che vanno gestite</a:t>
            </a:r>
            <a:r>
              <a:rPr lang="it-IT" dirty="0"/>
              <a:t>.</a:t>
            </a:r>
          </a:p>
          <a:p>
            <a:pPr marL="0" indent="0">
              <a:buFontTx/>
              <a:buNone/>
            </a:pPr>
            <a:endParaRPr lang="it-IT" dirty="0"/>
          </a:p>
          <a:p>
            <a:pPr marL="0" indent="0">
              <a:buFontTx/>
              <a:buNone/>
            </a:pPr>
            <a:r>
              <a:rPr lang="it-IT" dirty="0"/>
              <a:t>Per gli opendata il ragionamento non ha una declinazione geografica poiché sono asset digitali </a:t>
            </a:r>
            <a:r>
              <a:rPr lang="it-IT" b="1" dirty="0"/>
              <a:t>ma molte caratteristiche del fenomeno sono simili </a:t>
            </a:r>
            <a:r>
              <a:rPr lang="it-IT" dirty="0"/>
              <a:t>e possono essere soggette agli stessi ragionamenti.</a:t>
            </a:r>
          </a:p>
          <a:p>
            <a:endParaRPr lang="en-US" noProof="0" dirty="0"/>
          </a:p>
        </p:txBody>
      </p:sp>
      <p:sp>
        <p:nvSpPr>
          <p:cNvPr id="4" name="Segnaposto numero diapositiva 3"/>
          <p:cNvSpPr>
            <a:spLocks noGrp="1"/>
          </p:cNvSpPr>
          <p:nvPr>
            <p:ph type="sldNum" sz="quarter" idx="10"/>
          </p:nvPr>
        </p:nvSpPr>
        <p:spPr/>
        <p:txBody>
          <a:bodyPr/>
          <a:lstStyle/>
          <a:p>
            <a:fld id="{7C98EBA8-30A6-4595-8D79-47426A928672}" type="slidenum">
              <a:rPr lang="it-IT" smtClean="0"/>
              <a:pPr/>
              <a:t>4</a:t>
            </a:fld>
            <a:endParaRPr lang="it-IT"/>
          </a:p>
        </p:txBody>
      </p:sp>
    </p:spTree>
    <p:extLst>
      <p:ext uri="{BB962C8B-B14F-4D97-AF65-F5344CB8AC3E}">
        <p14:creationId xmlns:p14="http://schemas.microsoft.com/office/powerpoint/2010/main" val="229008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 per gli opendata come è la situazione?</a:t>
            </a:r>
          </a:p>
          <a:p>
            <a:r>
              <a:rPr lang="it-IT" dirty="0"/>
              <a:t>Siamo tutti d’accordo nel dire che «vogliamo più opendata» ma, ecco cosa mi è capitato: diffida da parte di avvocato.</a:t>
            </a:r>
          </a:p>
        </p:txBody>
      </p:sp>
      <p:sp>
        <p:nvSpPr>
          <p:cNvPr id="4" name="Segnaposto numero diapositiva 3"/>
          <p:cNvSpPr>
            <a:spLocks noGrp="1"/>
          </p:cNvSpPr>
          <p:nvPr>
            <p:ph type="sldNum" sz="quarter" idx="5"/>
          </p:nvPr>
        </p:nvSpPr>
        <p:spPr/>
        <p:txBody>
          <a:bodyPr/>
          <a:lstStyle/>
          <a:p>
            <a:fld id="{E2815D53-118E-4EF2-A65B-EE36EACBD229}" type="slidenum">
              <a:rPr lang="it-IT" smtClean="0"/>
              <a:pPr/>
              <a:t>5</a:t>
            </a:fld>
            <a:endParaRPr lang="it-IT"/>
          </a:p>
        </p:txBody>
      </p:sp>
    </p:spTree>
    <p:extLst>
      <p:ext uri="{BB962C8B-B14F-4D97-AF65-F5344CB8AC3E}">
        <p14:creationId xmlns:p14="http://schemas.microsoft.com/office/powerpoint/2010/main" val="227157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Siamo in presenza di un cambiamento di sistema che sta investendo anche il mondo dei «dati». Parallelamente a quanto successo per il settore energetico, anche il mondo dei dati sta vivendo in un certo senso le stesse trasformazioni.</a:t>
            </a:r>
          </a:p>
          <a:p>
            <a:r>
              <a:rPr lang="it-IT" dirty="0"/>
              <a:t>Da centralizzato e verticale a decentralizzato e orizzontale. Da poche fonti fossi a tante fonti rinnovabili </a:t>
            </a:r>
            <a:r>
              <a:rPr lang="it-IT" dirty="0">
                <a:sym typeface="Wingdings" panose="05000000000000000000" pitchFamily="2" charset="2"/>
              </a:rPr>
              <a:t> da pochi distributori di dati (a volte a pagamento) a tanti distributori di dati.</a:t>
            </a:r>
            <a:endParaRPr lang="it-IT" dirty="0"/>
          </a:p>
        </p:txBody>
      </p:sp>
      <p:sp>
        <p:nvSpPr>
          <p:cNvPr id="4" name="Segnaposto numero diapositiva 3"/>
          <p:cNvSpPr>
            <a:spLocks noGrp="1"/>
          </p:cNvSpPr>
          <p:nvPr>
            <p:ph type="sldNum" sz="quarter" idx="5"/>
          </p:nvPr>
        </p:nvSpPr>
        <p:spPr/>
        <p:txBody>
          <a:bodyPr/>
          <a:lstStyle/>
          <a:p>
            <a:fld id="{E2815D53-118E-4EF2-A65B-EE36EACBD229}" type="slidenum">
              <a:rPr lang="it-IT" smtClean="0"/>
              <a:pPr/>
              <a:t>6</a:t>
            </a:fld>
            <a:endParaRPr lang="it-IT"/>
          </a:p>
        </p:txBody>
      </p:sp>
    </p:spTree>
    <p:extLst>
      <p:ext uri="{BB962C8B-B14F-4D97-AF65-F5344CB8AC3E}">
        <p14:creationId xmlns:p14="http://schemas.microsoft.com/office/powerpoint/2010/main" val="203095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Similitudini tra settore energetico e settore informatico dei dati.</a:t>
            </a:r>
          </a:p>
        </p:txBody>
      </p:sp>
      <p:sp>
        <p:nvSpPr>
          <p:cNvPr id="4" name="Segnaposto numero diapositiva 3"/>
          <p:cNvSpPr>
            <a:spLocks noGrp="1"/>
          </p:cNvSpPr>
          <p:nvPr>
            <p:ph type="sldNum" sz="quarter" idx="5"/>
          </p:nvPr>
        </p:nvSpPr>
        <p:spPr/>
        <p:txBody>
          <a:bodyPr/>
          <a:lstStyle/>
          <a:p>
            <a:fld id="{E2815D53-118E-4EF2-A65B-EE36EACBD229}" type="slidenum">
              <a:rPr lang="it-IT" smtClean="0"/>
              <a:pPr/>
              <a:t>7</a:t>
            </a:fld>
            <a:endParaRPr lang="it-IT"/>
          </a:p>
        </p:txBody>
      </p:sp>
    </p:spTree>
    <p:extLst>
      <p:ext uri="{BB962C8B-B14F-4D97-AF65-F5344CB8AC3E}">
        <p14:creationId xmlns:p14="http://schemas.microsoft.com/office/powerpoint/2010/main" val="292327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Similitudine normativa.</a:t>
            </a:r>
          </a:p>
        </p:txBody>
      </p:sp>
      <p:sp>
        <p:nvSpPr>
          <p:cNvPr id="4" name="Segnaposto numero diapositiva 3"/>
          <p:cNvSpPr>
            <a:spLocks noGrp="1"/>
          </p:cNvSpPr>
          <p:nvPr>
            <p:ph type="sldNum" sz="quarter" idx="5"/>
          </p:nvPr>
        </p:nvSpPr>
        <p:spPr/>
        <p:txBody>
          <a:bodyPr/>
          <a:lstStyle/>
          <a:p>
            <a:fld id="{E2815D53-118E-4EF2-A65B-EE36EACBD229}" type="slidenum">
              <a:rPr lang="it-IT" smtClean="0"/>
              <a:pPr/>
              <a:t>8</a:t>
            </a:fld>
            <a:endParaRPr lang="it-IT"/>
          </a:p>
        </p:txBody>
      </p:sp>
    </p:spTree>
    <p:extLst>
      <p:ext uri="{BB962C8B-B14F-4D97-AF65-F5344CB8AC3E}">
        <p14:creationId xmlns:p14="http://schemas.microsoft.com/office/powerpoint/2010/main" val="396934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en-US" noProof="0" dirty="0"/>
              <a:t>Dove ho </a:t>
            </a:r>
            <a:r>
              <a:rPr lang="en-US" noProof="0" dirty="0" err="1"/>
              <a:t>incontrato</a:t>
            </a:r>
            <a:r>
              <a:rPr lang="en-US" noProof="0" dirty="0"/>
              <a:t> </a:t>
            </a:r>
            <a:r>
              <a:rPr lang="en-US" noProof="0" dirty="0" err="1"/>
              <a:t>l’accettabilità</a:t>
            </a:r>
            <a:r>
              <a:rPr lang="en-US" noProof="0" dirty="0"/>
              <a:t> </a:t>
            </a:r>
            <a:r>
              <a:rPr lang="en-US" noProof="0" dirty="0" err="1"/>
              <a:t>sociale</a:t>
            </a:r>
            <a:r>
              <a:rPr lang="en-US" noProof="0" dirty="0"/>
              <a:t>? È </a:t>
            </a:r>
            <a:r>
              <a:rPr lang="en-US" noProof="0" dirty="0" err="1"/>
              <a:t>stato</a:t>
            </a:r>
            <a:r>
              <a:rPr lang="en-US" noProof="0" dirty="0"/>
              <a:t> in </a:t>
            </a:r>
            <a:r>
              <a:rPr lang="en-US" noProof="0" dirty="0" err="1"/>
              <a:t>ambito</a:t>
            </a:r>
            <a:r>
              <a:rPr lang="en-US" noProof="0" dirty="0"/>
              <a:t> </a:t>
            </a:r>
            <a:r>
              <a:rPr lang="en-US" noProof="0" dirty="0" err="1"/>
              <a:t>energetico</a:t>
            </a:r>
            <a:r>
              <a:rPr lang="en-US" noProof="0" dirty="0"/>
              <a:t> o </a:t>
            </a:r>
            <a:r>
              <a:rPr lang="en-US" noProof="0" dirty="0" err="1"/>
              <a:t>meglio</a:t>
            </a:r>
            <a:r>
              <a:rPr lang="en-US" noProof="0" dirty="0"/>
              <a:t> </a:t>
            </a:r>
            <a:r>
              <a:rPr lang="en-US" noProof="0" dirty="0" err="1"/>
              <a:t>delle</a:t>
            </a:r>
            <a:r>
              <a:rPr lang="en-US" noProof="0" dirty="0"/>
              <a:t> </a:t>
            </a:r>
            <a:r>
              <a:rPr lang="en-US" noProof="0" dirty="0" err="1"/>
              <a:t>tecnologie</a:t>
            </a:r>
            <a:r>
              <a:rPr lang="en-US" noProof="0" dirty="0"/>
              <a:t> per la </a:t>
            </a:r>
            <a:r>
              <a:rPr lang="en-US" noProof="0" dirty="0" err="1"/>
              <a:t>produzione</a:t>
            </a:r>
            <a:r>
              <a:rPr lang="en-US" noProof="0" dirty="0"/>
              <a:t> di </a:t>
            </a:r>
            <a:r>
              <a:rPr lang="en-US" noProof="0" dirty="0" err="1"/>
              <a:t>energia</a:t>
            </a:r>
            <a:r>
              <a:rPr lang="en-US" noProof="0" dirty="0"/>
              <a:t> (</a:t>
            </a:r>
            <a:r>
              <a:rPr lang="en-US" noProof="0" dirty="0" err="1"/>
              <a:t>tema</a:t>
            </a:r>
            <a:r>
              <a:rPr lang="en-US" noProof="0" dirty="0"/>
              <a:t> a me molto </a:t>
            </a:r>
            <a:r>
              <a:rPr lang="en-US" noProof="0" dirty="0" err="1"/>
              <a:t>caro</a:t>
            </a:r>
            <a:r>
              <a:rPr lang="en-US" noProof="0" dirty="0"/>
              <a:t> </a:t>
            </a:r>
            <a:r>
              <a:rPr lang="en-US" noProof="0" dirty="0" err="1"/>
              <a:t>che</a:t>
            </a:r>
            <a:r>
              <a:rPr lang="en-US" noProof="0" dirty="0"/>
              <a:t> </a:t>
            </a:r>
            <a:r>
              <a:rPr lang="en-US" noProof="0" dirty="0" err="1"/>
              <a:t>personalmente</a:t>
            </a:r>
            <a:r>
              <a:rPr lang="en-US" noProof="0" dirty="0"/>
              <a:t> </a:t>
            </a:r>
            <a:r>
              <a:rPr lang="en-US" noProof="0" dirty="0" err="1"/>
              <a:t>ritengo</a:t>
            </a:r>
            <a:r>
              <a:rPr lang="en-US" noProof="0" dirty="0"/>
              <a:t> </a:t>
            </a:r>
            <a:r>
              <a:rPr lang="en-US" noProof="0" dirty="0" err="1"/>
              <a:t>debba</a:t>
            </a:r>
            <a:r>
              <a:rPr lang="en-US" noProof="0" dirty="0"/>
              <a:t> </a:t>
            </a:r>
            <a:r>
              <a:rPr lang="en-US" noProof="0" dirty="0" err="1"/>
              <a:t>essere</a:t>
            </a:r>
            <a:r>
              <a:rPr lang="en-US" noProof="0" dirty="0"/>
              <a:t> </a:t>
            </a:r>
            <a:r>
              <a:rPr lang="en-US" noProof="0" dirty="0" err="1"/>
              <a:t>discusso</a:t>
            </a:r>
            <a:r>
              <a:rPr lang="en-US" noProof="0" dirty="0"/>
              <a:t> </a:t>
            </a:r>
            <a:r>
              <a:rPr lang="en-US" noProof="0" dirty="0" err="1"/>
              <a:t>maggiormente</a:t>
            </a:r>
            <a:r>
              <a:rPr lang="en-US" noProof="0" dirty="0"/>
              <a:t>).</a:t>
            </a:r>
          </a:p>
          <a:p>
            <a:r>
              <a:rPr lang="en-US" noProof="0" dirty="0"/>
              <a:t>Durante </a:t>
            </a:r>
            <a:r>
              <a:rPr lang="en-US" noProof="0" dirty="0" err="1"/>
              <a:t>il</a:t>
            </a:r>
            <a:r>
              <a:rPr lang="en-US" noProof="0" dirty="0"/>
              <a:t> </a:t>
            </a:r>
            <a:r>
              <a:rPr lang="en-US" noProof="0" dirty="0" err="1"/>
              <a:t>dottorato</a:t>
            </a:r>
            <a:r>
              <a:rPr lang="en-US" noProof="0" dirty="0"/>
              <a:t> di ricercar mi </a:t>
            </a:r>
            <a:r>
              <a:rPr lang="en-US" noProof="0" dirty="0" err="1"/>
              <a:t>sono</a:t>
            </a:r>
            <a:r>
              <a:rPr lang="en-US" noProof="0" dirty="0"/>
              <a:t> </a:t>
            </a:r>
            <a:r>
              <a:rPr lang="en-US" noProof="0" dirty="0" err="1"/>
              <a:t>imbattuto</a:t>
            </a:r>
            <a:r>
              <a:rPr lang="en-US" noProof="0" dirty="0"/>
              <a:t> in un </a:t>
            </a:r>
            <a:r>
              <a:rPr lang="en-US" noProof="0" dirty="0" err="1"/>
              <a:t>fenomeno</a:t>
            </a:r>
            <a:r>
              <a:rPr lang="en-US" noProof="0" dirty="0"/>
              <a:t> socio-economic e </a:t>
            </a:r>
            <a:r>
              <a:rPr lang="en-US" noProof="0" dirty="0" err="1"/>
              <a:t>tecnico</a:t>
            </a:r>
            <a:r>
              <a:rPr lang="en-US" noProof="0" dirty="0"/>
              <a:t> </a:t>
            </a:r>
            <a:r>
              <a:rPr lang="en-US" noProof="0" dirty="0" err="1"/>
              <a:t>particolarmente</a:t>
            </a:r>
            <a:r>
              <a:rPr lang="en-US" noProof="0" dirty="0"/>
              <a:t> </a:t>
            </a:r>
            <a:r>
              <a:rPr lang="en-US" noProof="0" dirty="0" err="1"/>
              <a:t>interessante</a:t>
            </a:r>
            <a:r>
              <a:rPr lang="en-US" noProof="0" dirty="0"/>
              <a:t>. </a:t>
            </a:r>
            <a:r>
              <a:rPr lang="en-US" noProof="0" dirty="0" err="1"/>
              <a:t>Pensiamo</a:t>
            </a:r>
            <a:r>
              <a:rPr lang="en-US" noProof="0" dirty="0"/>
              <a:t> </a:t>
            </a:r>
            <a:r>
              <a:rPr lang="en-US" noProof="0" dirty="0" err="1"/>
              <a:t>alle</a:t>
            </a:r>
            <a:r>
              <a:rPr lang="en-US" noProof="0" dirty="0"/>
              <a:t> </a:t>
            </a:r>
            <a:r>
              <a:rPr lang="en-US" noProof="0" dirty="0" err="1"/>
              <a:t>fonti</a:t>
            </a:r>
            <a:r>
              <a:rPr lang="en-US" noProof="0" dirty="0"/>
              <a:t> </a:t>
            </a:r>
            <a:r>
              <a:rPr lang="en-US" noProof="0" dirty="0" err="1"/>
              <a:t>rinnovabili</a:t>
            </a:r>
            <a:r>
              <a:rPr lang="en-US" noProof="0" dirty="0"/>
              <a:t>.</a:t>
            </a:r>
          </a:p>
          <a:p>
            <a:endParaRPr lang="en-US" noProof="0" dirty="0"/>
          </a:p>
          <a:p>
            <a:r>
              <a:rPr lang="it-IT" dirty="0"/>
              <a:t>Prendo spunto da una serie di lavori nati in ambito energetico e di tecnologie usate in ambito energetico. In particolare per la tecnologia nucleare e per quelle in grado di sfruttare le fonti rinnovabili.</a:t>
            </a:r>
          </a:p>
          <a:p>
            <a:r>
              <a:rPr lang="it-IT" dirty="0"/>
              <a:t>Per la fonte nucleare l’accettabilità sociale che non c’è stata ha portato al blocco dello sviluppo e dell’uso in Italia. Sulle secondi, sulle rinnovabili il discorso è molto più complesso.</a:t>
            </a:r>
          </a:p>
          <a:p>
            <a:r>
              <a:rPr lang="it-IT" dirty="0"/>
              <a:t>C’è una forte dicotomia tra il «ragionamento locale» ed il «ragionamento globale». Porto un paio di esempi per spiegarmi meglio:</a:t>
            </a:r>
          </a:p>
          <a:p>
            <a:pPr marL="171450" indent="-171450">
              <a:buFontTx/>
              <a:buChar char="-"/>
            </a:pPr>
            <a:r>
              <a:rPr lang="it-IT" dirty="0"/>
              <a:t>Se a una persona chiedessero: «sei favorevole alle fonti rinnovabili? Sei favorevole all’eolico o agli impianti a biomassa/biogas»? Sicuramente tutti sono d’accordo.</a:t>
            </a:r>
          </a:p>
          <a:p>
            <a:pPr marL="171450" indent="-171450">
              <a:buFontTx/>
              <a:buChar char="-"/>
            </a:pPr>
            <a:r>
              <a:rPr lang="it-IT" dirty="0"/>
              <a:t>Ma la situazione cambia radicalmente quando succede che un nuovo impianto viene annunciato nel nostro quartiere o nel nostro paesello… la pala eolica mi disturba, la pala rovina il panorama, i camion per la biomassa rovinano la strada, c’è sempre puzza di biogas e così via.</a:t>
            </a:r>
          </a:p>
          <a:p>
            <a:pPr marL="171450" indent="-171450">
              <a:buFontTx/>
              <a:buChar char="-"/>
            </a:pPr>
            <a:endParaRPr lang="it-IT" dirty="0"/>
          </a:p>
          <a:p>
            <a:pPr marL="0" indent="0">
              <a:buFontTx/>
              <a:buNone/>
            </a:pPr>
            <a:r>
              <a:rPr lang="it-IT" dirty="0"/>
              <a:t>L’accettabilità di un «qualcosa» di oggettivamente positivo a livello globale si scontra con delle barriere locali/puntuali che vanno gestite.</a:t>
            </a:r>
          </a:p>
          <a:p>
            <a:pPr marL="0" indent="0">
              <a:buFontTx/>
              <a:buNone/>
            </a:pPr>
            <a:endParaRPr lang="it-IT" dirty="0"/>
          </a:p>
          <a:p>
            <a:pPr marL="0" indent="0">
              <a:buFontTx/>
              <a:buNone/>
            </a:pPr>
            <a:r>
              <a:rPr lang="it-IT" dirty="0"/>
              <a:t>Per gli opendata il ragionamento non ha una declinazione geografica poiché sono asset digitali ma molte caratteristiche del fenomeno sono simili e possono essere soggette agli stessi ragionamenti.</a:t>
            </a:r>
          </a:p>
          <a:p>
            <a:endParaRPr lang="en-US" noProof="0" dirty="0"/>
          </a:p>
        </p:txBody>
      </p:sp>
      <p:sp>
        <p:nvSpPr>
          <p:cNvPr id="4" name="Segnaposto numero diapositiva 3"/>
          <p:cNvSpPr>
            <a:spLocks noGrp="1"/>
          </p:cNvSpPr>
          <p:nvPr>
            <p:ph type="sldNum" sz="quarter" idx="10"/>
          </p:nvPr>
        </p:nvSpPr>
        <p:spPr/>
        <p:txBody>
          <a:bodyPr/>
          <a:lstStyle/>
          <a:p>
            <a:fld id="{7C98EBA8-30A6-4595-8D79-47426A928672}" type="slidenum">
              <a:rPr lang="it-IT" smtClean="0"/>
              <a:pPr/>
              <a:t>9</a:t>
            </a:fld>
            <a:endParaRPr lang="it-IT"/>
          </a:p>
        </p:txBody>
      </p:sp>
    </p:spTree>
    <p:extLst>
      <p:ext uri="{BB962C8B-B14F-4D97-AF65-F5344CB8AC3E}">
        <p14:creationId xmlns:p14="http://schemas.microsoft.com/office/powerpoint/2010/main" val="246767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Social </a:t>
            </a:r>
            <a:r>
              <a:rPr lang="it-IT" dirty="0" err="1"/>
              <a:t>acceptance</a:t>
            </a:r>
            <a:r>
              <a:rPr lang="it-IT" dirty="0"/>
              <a:t> of </a:t>
            </a:r>
            <a:r>
              <a:rPr lang="it-IT" dirty="0" err="1"/>
              <a:t>renewable</a:t>
            </a:r>
            <a:r>
              <a:rPr lang="it-IT" dirty="0"/>
              <a:t> energy </a:t>
            </a:r>
            <a:r>
              <a:rPr lang="it-IT" dirty="0" err="1"/>
              <a:t>innovation</a:t>
            </a:r>
            <a:r>
              <a:rPr lang="it-IT" dirty="0"/>
              <a:t>: An </a:t>
            </a:r>
            <a:r>
              <a:rPr lang="it-IT" dirty="0" err="1"/>
              <a:t>introduction</a:t>
            </a:r>
            <a:r>
              <a:rPr lang="it-IT" dirty="0"/>
              <a:t> to the concept Rolf </a:t>
            </a:r>
            <a:r>
              <a:rPr lang="it-IT" dirty="0" err="1"/>
              <a:t>Wu¨stenhagen</a:t>
            </a:r>
            <a:r>
              <a:rPr lang="it-IT" dirty="0"/>
              <a:t>,, </a:t>
            </a:r>
            <a:r>
              <a:rPr lang="it-IT" dirty="0" err="1"/>
              <a:t>Maarten</a:t>
            </a:r>
            <a:r>
              <a:rPr lang="it-IT" dirty="0"/>
              <a:t> </a:t>
            </a:r>
            <a:r>
              <a:rPr lang="it-IT" dirty="0" err="1"/>
              <a:t>Wolsink</a:t>
            </a:r>
            <a:r>
              <a:rPr lang="it-IT" dirty="0"/>
              <a:t> , Mary Jean </a:t>
            </a:r>
            <a:r>
              <a:rPr lang="it-IT" dirty="0" err="1"/>
              <a:t>Buerer</a:t>
            </a:r>
            <a:endParaRPr lang="it-IT" dirty="0"/>
          </a:p>
          <a:p>
            <a:endParaRPr lang="it-IT" dirty="0"/>
          </a:p>
          <a:p>
            <a:pPr marL="0" indent="0">
              <a:buFontTx/>
              <a:buNone/>
            </a:pPr>
            <a:r>
              <a:rPr lang="it-IT" dirty="0"/>
              <a:t>Uno dei primi studi che hanno indagato sull’accettabilità sociale delle tecnologie energetiche è questo. Senza entrare in dettaglio gli studiosi sono giunti a schematizzare il problema lungo 3 direttive:</a:t>
            </a:r>
          </a:p>
          <a:p>
            <a:pPr marL="171450" indent="-171450">
              <a:buFontTx/>
              <a:buChar char="-"/>
            </a:pPr>
            <a:r>
              <a:rPr lang="it-IT" dirty="0"/>
              <a:t>Accettabilità socio-politica: e qui ci siamo cittadini, imprese ed amministrazioni mi pare abbiamo un’attitudine molto positiva verso gli opendata, almeno generalmente;</a:t>
            </a:r>
          </a:p>
          <a:p>
            <a:pPr marL="171450" indent="-171450">
              <a:buFontTx/>
              <a:buChar char="-"/>
            </a:pPr>
            <a:r>
              <a:rPr lang="it-IT" dirty="0"/>
              <a:t>Accettabilità della comunità: procedure, leggi, giustizia… qui molto è stato fatto ma da profano mi pare che in tema di licenze ci sia ancora spazio per fare qualcosa ;</a:t>
            </a:r>
          </a:p>
          <a:p>
            <a:pPr marL="171450" indent="-171450">
              <a:buFontTx/>
              <a:buChar char="-"/>
            </a:pPr>
            <a:r>
              <a:rPr lang="it-IT" dirty="0"/>
              <a:t>Accettabilità del mercato: secondo alcuni rapporti ci sono aziende che riescono a generare valore mettendo gli opendata nei loro processi, quindi anche questo aspetto sulla carta non presenta problemi;</a:t>
            </a:r>
          </a:p>
          <a:p>
            <a:pPr marL="171450" indent="-171450">
              <a:buFontTx/>
              <a:buChar char="-"/>
            </a:pPr>
            <a:endParaRPr lang="it-IT" dirty="0"/>
          </a:p>
        </p:txBody>
      </p:sp>
      <p:sp>
        <p:nvSpPr>
          <p:cNvPr id="4" name="Segnaposto numero diapositiva 3"/>
          <p:cNvSpPr>
            <a:spLocks noGrp="1"/>
          </p:cNvSpPr>
          <p:nvPr>
            <p:ph type="sldNum" sz="quarter" idx="5"/>
          </p:nvPr>
        </p:nvSpPr>
        <p:spPr/>
        <p:txBody>
          <a:bodyPr/>
          <a:lstStyle/>
          <a:p>
            <a:fld id="{E2815D53-118E-4EF2-A65B-EE36EACBD229}" type="slidenum">
              <a:rPr lang="it-IT" smtClean="0"/>
              <a:pPr/>
              <a:t>10</a:t>
            </a:fld>
            <a:endParaRPr lang="it-IT"/>
          </a:p>
        </p:txBody>
      </p:sp>
    </p:spTree>
    <p:extLst>
      <p:ext uri="{BB962C8B-B14F-4D97-AF65-F5344CB8AC3E}">
        <p14:creationId xmlns:p14="http://schemas.microsoft.com/office/powerpoint/2010/main" val="236615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www.fabiodisconzi.com</a:t>
            </a:r>
          </a:p>
        </p:txBody>
      </p:sp>
      <p:sp>
        <p:nvSpPr>
          <p:cNvPr id="6" name="Slide Number Placeholder 5"/>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www.fabiodisconzi.com</a:t>
            </a:r>
          </a:p>
        </p:txBody>
      </p:sp>
      <p:sp>
        <p:nvSpPr>
          <p:cNvPr id="6" name="Slide Number Placeholder 5"/>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www.fabiodisconzi.com</a:t>
            </a:r>
          </a:p>
        </p:txBody>
      </p:sp>
      <p:sp>
        <p:nvSpPr>
          <p:cNvPr id="6" name="Slide Number Placeholder 5"/>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20688"/>
            <a:ext cx="9144000" cy="5688632"/>
          </a:xfrm>
        </p:spPr>
        <p:txBody>
          <a:bodyPr/>
          <a:lstStyle>
            <a:lvl1pPr marL="0" indent="0">
              <a:buNone/>
              <a:defRPr sz="2400">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E8DB4C83-5FD5-4CC4-AFC8-8AE6B505B903}" type="datetimeFigureOut">
              <a:rPr lang="it-IT" smtClean="0"/>
              <a:pPr/>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74E681-75AB-4EC0-8764-3AF2F9E2D8E4}" type="slidenum">
              <a:rPr lang="it-IT" smtClean="0"/>
              <a:pPr/>
              <a:t>‹N›</a:t>
            </a:fld>
            <a:endParaRPr lang="it-IT"/>
          </a:p>
        </p:txBody>
      </p:sp>
      <p:sp>
        <p:nvSpPr>
          <p:cNvPr id="7" name="Rettangolo 6"/>
          <p:cNvSpPr/>
          <p:nvPr userDrawn="1"/>
        </p:nvSpPr>
        <p:spPr>
          <a:xfrm>
            <a:off x="0" y="0"/>
            <a:ext cx="9144000" cy="540000"/>
          </a:xfrm>
          <a:prstGeom prst="rect">
            <a:avLst/>
          </a:prstGeom>
          <a:solidFill>
            <a:srgbClr val="A5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p:cNvSpPr>
            <a:spLocks noGrp="1"/>
          </p:cNvSpPr>
          <p:nvPr>
            <p:ph type="title"/>
          </p:nvPr>
        </p:nvSpPr>
        <p:spPr>
          <a:xfrm>
            <a:off x="0" y="0"/>
            <a:ext cx="5940152" cy="540000"/>
          </a:xfrm>
          <a:noFill/>
        </p:spPr>
        <p:txBody>
          <a:bodyPr>
            <a:noAutofit/>
          </a:bodyPr>
          <a:lstStyle>
            <a:lvl1pPr algn="l">
              <a:defRPr sz="2000" b="1">
                <a:solidFill>
                  <a:schemeClr val="bg2"/>
                </a:solidFill>
                <a:effectLst>
                  <a:outerShdw blurRad="38100" dist="38100" dir="2700000" algn="tl">
                    <a:srgbClr val="000000">
                      <a:alpha val="43137"/>
                    </a:srgbClr>
                  </a:outerShdw>
                </a:effectLst>
                <a:latin typeface="Arial Narrow" pitchFamily="34" charset="0"/>
              </a:defRPr>
            </a:lvl1pPr>
          </a:lstStyle>
          <a:p>
            <a:r>
              <a:rPr lang="it-IT" dirty="0"/>
              <a:t>Fare clic per modificare lo stile del titolo</a:t>
            </a:r>
          </a:p>
        </p:txBody>
      </p:sp>
      <p:pic>
        <p:nvPicPr>
          <p:cNvPr id="9" name="Picture 2" descr="http://www.dii.unipd.it/glossario/header-dii.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24063" y="0"/>
            <a:ext cx="1119937" cy="521939"/>
          </a:xfrm>
          <a:prstGeom prst="rect">
            <a:avLst/>
          </a:prstGeom>
          <a:noFill/>
        </p:spPr>
      </p:pic>
      <p:pic>
        <p:nvPicPr>
          <p:cNvPr id="10" name="Picture 4" descr="http://www.dii.unipd.it/glossario/header-dii.jp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940152" y="0"/>
            <a:ext cx="2095358" cy="476672"/>
          </a:xfrm>
          <a:prstGeom prst="rect">
            <a:avLst/>
          </a:prstGeom>
          <a:noFill/>
        </p:spPr>
      </p:pic>
      <p:sp>
        <p:nvSpPr>
          <p:cNvPr id="11" name="CasellaDiTesto 10"/>
          <p:cNvSpPr txBox="1"/>
          <p:nvPr userDrawn="1"/>
        </p:nvSpPr>
        <p:spPr>
          <a:xfrm>
            <a:off x="0" y="6627168"/>
            <a:ext cx="9144000" cy="230832"/>
          </a:xfrm>
          <a:prstGeom prst="rect">
            <a:avLst/>
          </a:prstGeom>
          <a:solidFill>
            <a:srgbClr val="C00000"/>
          </a:solidFill>
        </p:spPr>
        <p:txBody>
          <a:bodyPr wrap="square" rtlCol="0">
            <a:spAutoFit/>
          </a:bodyPr>
          <a:lstStyle/>
          <a:p>
            <a:pPr algn="ctr" rtl="0"/>
            <a:r>
              <a:rPr lang="en-US" sz="900" kern="1200" dirty="0">
                <a:solidFill>
                  <a:schemeClr val="bg2"/>
                </a:solidFill>
                <a:latin typeface="Verdana" pitchFamily="34" charset="0"/>
                <a:ea typeface="+mn-ea"/>
                <a:cs typeface="+mn-cs"/>
              </a:rPr>
              <a:t>TASK 28 IEA Italian Expert Meeting</a:t>
            </a:r>
            <a:r>
              <a:rPr lang="en-US" sz="900" kern="1200" baseline="0" dirty="0">
                <a:solidFill>
                  <a:schemeClr val="bg2"/>
                </a:solidFill>
                <a:latin typeface="Verdana" pitchFamily="34" charset="0"/>
                <a:ea typeface="+mn-ea"/>
                <a:cs typeface="+mn-cs"/>
              </a:rPr>
              <a:t> –</a:t>
            </a:r>
            <a:r>
              <a:rPr lang="en-US" sz="900" kern="1200" dirty="0">
                <a:solidFill>
                  <a:schemeClr val="bg2"/>
                </a:solidFill>
                <a:latin typeface="Verdana" pitchFamily="34" charset="0"/>
                <a:ea typeface="+mn-ea"/>
                <a:cs typeface="+mn-cs"/>
              </a:rPr>
              <a:t> RSE,</a:t>
            </a:r>
            <a:r>
              <a:rPr lang="en-US" sz="900" kern="1200" baseline="0" dirty="0">
                <a:solidFill>
                  <a:schemeClr val="bg2"/>
                </a:solidFill>
                <a:latin typeface="Verdana" pitchFamily="34" charset="0"/>
                <a:ea typeface="+mn-ea"/>
                <a:cs typeface="+mn-cs"/>
              </a:rPr>
              <a:t> 26/03/2014</a:t>
            </a:r>
            <a:endParaRPr lang="it-IT" sz="900" kern="1200" dirty="0">
              <a:solidFill>
                <a:schemeClr val="bg2"/>
              </a:solidFill>
              <a:latin typeface="Verdana" pitchFamily="34" charset="0"/>
              <a:ea typeface="+mn-ea"/>
              <a:cs typeface="+mn-cs"/>
            </a:endParaRPr>
          </a:p>
        </p:txBody>
      </p:sp>
    </p:spTree>
    <p:extLst>
      <p:ext uri="{BB962C8B-B14F-4D97-AF65-F5344CB8AC3E}">
        <p14:creationId xmlns:p14="http://schemas.microsoft.com/office/powerpoint/2010/main" val="162066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7380312" cy="548680"/>
          </a:xfrm>
          <a:solidFill>
            <a:srgbClr val="42492F"/>
          </a:solidFill>
        </p:spPr>
        <p:txBody>
          <a:bodyPr>
            <a:normAutofit/>
          </a:bodyPr>
          <a:lstStyle>
            <a:lvl1pPr algn="r">
              <a:defRPr sz="3600" b="1" cap="none" normalizeH="0" baseline="0">
                <a:solidFill>
                  <a:schemeClr val="bg1">
                    <a:lumMod val="95000"/>
                  </a:schemeClr>
                </a:solidFill>
                <a:effectLst>
                  <a:outerShdw blurRad="38100" dist="38100" dir="2700000" algn="tl">
                    <a:srgbClr val="000000">
                      <a:alpha val="43137"/>
                    </a:srgbClr>
                  </a:outerShdw>
                </a:effectLst>
                <a:latin typeface="Calibri Light" pitchFamily="34" charset="0"/>
                <a:cs typeface="Calibri Light" pitchFamily="34" charset="0"/>
              </a:defRPr>
            </a:lvl1pPr>
          </a:lstStyle>
          <a:p>
            <a:r>
              <a:rPr lang="en-US" dirty="0"/>
              <a:t>Click to edit Master title style</a:t>
            </a:r>
            <a:endParaRPr lang="it-IT" dirty="0"/>
          </a:p>
        </p:txBody>
      </p:sp>
      <p:sp>
        <p:nvSpPr>
          <p:cNvPr id="3" name="Content Placeholder 2"/>
          <p:cNvSpPr>
            <a:spLocks noGrp="1"/>
          </p:cNvSpPr>
          <p:nvPr>
            <p:ph idx="1"/>
          </p:nvPr>
        </p:nvSpPr>
        <p:spPr>
          <a:xfrm>
            <a:off x="0" y="548680"/>
            <a:ext cx="9144000" cy="5832648"/>
          </a:xfrm>
        </p:spPr>
        <p:txBody>
          <a:bodyPr/>
          <a:lstStyle>
            <a:lvl1pPr>
              <a:buNone/>
              <a:defRPr>
                <a:latin typeface="Calibri Light" pitchFamily="34" charset="0"/>
                <a:cs typeface="Calibri Light" pitchFamily="34" charset="0"/>
              </a:defRPr>
            </a:lvl1pPr>
            <a:lvl2pPr>
              <a:defRPr>
                <a:latin typeface="Calibri Light" pitchFamily="34" charset="0"/>
                <a:cs typeface="Calibri Light" pitchFamily="34" charset="0"/>
              </a:defRPr>
            </a:lvl2pPr>
            <a:lvl3pPr>
              <a:defRPr>
                <a:latin typeface="Calibri Light" pitchFamily="34" charset="0"/>
                <a:cs typeface="Calibri Light" pitchFamily="34" charset="0"/>
              </a:defRPr>
            </a:lvl3pPr>
            <a:lvl4pPr>
              <a:defRPr>
                <a:latin typeface="Calibri Light" pitchFamily="34" charset="0"/>
                <a:cs typeface="Calibri Light" pitchFamily="34" charset="0"/>
              </a:defRPr>
            </a:lvl4pPr>
            <a:lvl5pPr>
              <a:defRPr>
                <a:latin typeface="Calibri Light" pitchFamily="34" charset="0"/>
                <a:cs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a:xfrm>
            <a:off x="5868144" y="6492875"/>
            <a:ext cx="2895600" cy="365125"/>
          </a:xfrm>
        </p:spPr>
        <p:txBody>
          <a:bodyPr/>
          <a:lstStyle/>
          <a:p>
            <a:r>
              <a:rPr lang="it-IT" dirty="0"/>
              <a:t>www.fabiodisconzi.com</a:t>
            </a:r>
          </a:p>
        </p:txBody>
      </p:sp>
      <p:sp>
        <p:nvSpPr>
          <p:cNvPr id="6" name="Slide Number Placeholder 5"/>
          <p:cNvSpPr>
            <a:spLocks noGrp="1"/>
          </p:cNvSpPr>
          <p:nvPr>
            <p:ph type="sldNum" sz="quarter" idx="12"/>
          </p:nvPr>
        </p:nvSpPr>
        <p:spPr>
          <a:xfrm>
            <a:off x="8748464" y="6492875"/>
            <a:ext cx="395536" cy="365125"/>
          </a:xfrm>
        </p:spPr>
        <p:txBody>
          <a:bodyPr/>
          <a:lstStyle/>
          <a:p>
            <a:fld id="{30B908B3-0DAA-49D7-9F00-8D487C6CCC91}" type="slidenum">
              <a:rPr lang="it-IT" smtClean="0"/>
              <a:pPr/>
              <a:t>‹N›</a:t>
            </a:fld>
            <a:endParaRPr lang="it-IT" dirty="0"/>
          </a:p>
        </p:txBody>
      </p:sp>
      <p:pic>
        <p:nvPicPr>
          <p:cNvPr id="9" name="Picture 2" descr="http://www.fabiodisconzi.com/fdtheme2/images/logo_red.png"/>
          <p:cNvPicPr>
            <a:picLocks noChangeAspect="1" noChangeArrowheads="1"/>
          </p:cNvPicPr>
          <p:nvPr userDrawn="1"/>
        </p:nvPicPr>
        <p:blipFill>
          <a:blip r:embed="rId2" cstate="print"/>
          <a:srcRect/>
          <a:stretch>
            <a:fillRect/>
          </a:stretch>
        </p:blipFill>
        <p:spPr bwMode="auto">
          <a:xfrm>
            <a:off x="72430" y="72430"/>
            <a:ext cx="1619250" cy="476250"/>
          </a:xfrm>
          <a:prstGeom prst="rect">
            <a:avLst/>
          </a:prstGeom>
          <a:noFill/>
        </p:spPr>
      </p:pic>
      <p:cxnSp>
        <p:nvCxnSpPr>
          <p:cNvPr id="12" name="Straight Connector 11"/>
          <p:cNvCxnSpPr/>
          <p:nvPr userDrawn="1"/>
        </p:nvCxnSpPr>
        <p:spPr>
          <a:xfrm>
            <a:off x="0" y="548680"/>
            <a:ext cx="9144000" cy="0"/>
          </a:xfrm>
          <a:prstGeom prst="line">
            <a:avLst/>
          </a:prstGeom>
          <a:ln>
            <a:solidFill>
              <a:srgbClr val="42492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www.fabiodisconzi.com</a:t>
            </a:r>
          </a:p>
        </p:txBody>
      </p:sp>
      <p:sp>
        <p:nvSpPr>
          <p:cNvPr id="6" name="Slide Number Placeholder 5"/>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www.fabiodisconzi.com</a:t>
            </a:r>
          </a:p>
        </p:txBody>
      </p:sp>
      <p:sp>
        <p:nvSpPr>
          <p:cNvPr id="7" name="Slide Number Placeholder 6"/>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r>
              <a:rPr lang="it-IT"/>
              <a:t>www.fabiodisconzi.com</a:t>
            </a:r>
          </a:p>
        </p:txBody>
      </p:sp>
      <p:sp>
        <p:nvSpPr>
          <p:cNvPr id="9" name="Slide Number Placeholder 8"/>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r>
              <a:rPr lang="it-IT"/>
              <a:t>www.fabiodisconzi.com</a:t>
            </a:r>
          </a:p>
        </p:txBody>
      </p:sp>
      <p:sp>
        <p:nvSpPr>
          <p:cNvPr id="5" name="Slide Number Placeholder 4"/>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r>
              <a:rPr lang="it-IT"/>
              <a:t>www.fabiodisconzi.com</a:t>
            </a:r>
          </a:p>
        </p:txBody>
      </p:sp>
      <p:sp>
        <p:nvSpPr>
          <p:cNvPr id="4" name="Slide Number Placeholder 3"/>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www.fabiodisconzi.com</a:t>
            </a:r>
          </a:p>
        </p:txBody>
      </p:sp>
      <p:sp>
        <p:nvSpPr>
          <p:cNvPr id="7" name="Slide Number Placeholder 6"/>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www.fabiodisconzi.com</a:t>
            </a:r>
          </a:p>
        </p:txBody>
      </p:sp>
      <p:sp>
        <p:nvSpPr>
          <p:cNvPr id="7" name="Slide Number Placeholder 6"/>
          <p:cNvSpPr>
            <a:spLocks noGrp="1"/>
          </p:cNvSpPr>
          <p:nvPr>
            <p:ph type="sldNum" sz="quarter" idx="12"/>
          </p:nvPr>
        </p:nvSpPr>
        <p:spPr/>
        <p:txBody>
          <a:bodyPr/>
          <a:lstStyle/>
          <a:p>
            <a:fld id="{C8FC7EA8-4D51-4600-9181-B815C6E6EF3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www.fabiodisconzi.com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C7EA8-4D51-4600-9181-B815C6E6EF3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lexandria.unisg.ch/40501/1/A05_Wuestenhagen_Wolsink_Buerer_EnPol_2007.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fabiodisconzi.com/" TargetMode="External"/><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opensoldipubblici.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8.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a:t>Accettabilità degli opendata per fare trasparenza, parliamone</a:t>
            </a:r>
          </a:p>
        </p:txBody>
      </p:sp>
      <p:sp>
        <p:nvSpPr>
          <p:cNvPr id="3" name="Subtitle 2"/>
          <p:cNvSpPr>
            <a:spLocks noGrp="1"/>
          </p:cNvSpPr>
          <p:nvPr>
            <p:ph type="subTitle" idx="1"/>
          </p:nvPr>
        </p:nvSpPr>
        <p:spPr>
          <a:xfrm>
            <a:off x="179512" y="3886200"/>
            <a:ext cx="8856984" cy="1752600"/>
          </a:xfrm>
        </p:spPr>
        <p:txBody>
          <a:bodyPr>
            <a:normAutofit/>
          </a:bodyPr>
          <a:lstStyle/>
          <a:p>
            <a:r>
              <a:rPr lang="it-IT" dirty="0"/>
              <a:t>Fabio Disconzi</a:t>
            </a:r>
          </a:p>
          <a:p>
            <a:pPr algn="l"/>
            <a:r>
              <a:rPr lang="it-IT" dirty="0"/>
              <a:t>Similitudini degli opendata con il </a:t>
            </a:r>
            <a:r>
              <a:rPr lang="it-IT"/>
              <a:t>settore energetico</a:t>
            </a:r>
            <a:endParaRPr lang="it-IT" dirty="0"/>
          </a:p>
          <a:p>
            <a:pPr marL="457200" indent="-457200" algn="l">
              <a:buFontTx/>
              <a:buChar char="-"/>
            </a:pP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9D3D9-89A1-4801-A4C3-8E1AFCC22225}"/>
              </a:ext>
            </a:extLst>
          </p:cNvPr>
          <p:cNvSpPr>
            <a:spLocks noGrp="1"/>
          </p:cNvSpPr>
          <p:nvPr>
            <p:ph type="title"/>
          </p:nvPr>
        </p:nvSpPr>
        <p:spPr/>
        <p:txBody>
          <a:bodyPr>
            <a:normAutofit fontScale="90000"/>
          </a:bodyPr>
          <a:lstStyle/>
          <a:p>
            <a:r>
              <a:rPr lang="it-IT" dirty="0"/>
              <a:t>In campo energetico se ne parla da anni</a:t>
            </a:r>
          </a:p>
        </p:txBody>
      </p:sp>
      <p:pic>
        <p:nvPicPr>
          <p:cNvPr id="5" name="Segnaposto contenuto 4">
            <a:extLst>
              <a:ext uri="{FF2B5EF4-FFF2-40B4-BE49-F238E27FC236}">
                <a16:creationId xmlns:a16="http://schemas.microsoft.com/office/drawing/2014/main" id="{D48CB10F-0E93-43B1-807F-9E6935899B8A}"/>
              </a:ext>
            </a:extLst>
          </p:cNvPr>
          <p:cNvPicPr>
            <a:picLocks noGrp="1" noChangeAspect="1"/>
          </p:cNvPicPr>
          <p:nvPr>
            <p:ph idx="1"/>
          </p:nvPr>
        </p:nvPicPr>
        <p:blipFill>
          <a:blip r:embed="rId3"/>
          <a:stretch>
            <a:fillRect/>
          </a:stretch>
        </p:blipFill>
        <p:spPr>
          <a:xfrm>
            <a:off x="168678" y="693364"/>
            <a:ext cx="5275178" cy="5020270"/>
          </a:xfrm>
          <a:prstGeom prst="rect">
            <a:avLst/>
          </a:prstGeom>
        </p:spPr>
      </p:pic>
      <p:sp>
        <p:nvSpPr>
          <p:cNvPr id="4" name="Segnaposto numero diapositiva 3">
            <a:extLst>
              <a:ext uri="{FF2B5EF4-FFF2-40B4-BE49-F238E27FC236}">
                <a16:creationId xmlns:a16="http://schemas.microsoft.com/office/drawing/2014/main" id="{5C82D433-2A9E-4017-9DF0-34E699844D3D}"/>
              </a:ext>
            </a:extLst>
          </p:cNvPr>
          <p:cNvSpPr>
            <a:spLocks noGrp="1"/>
          </p:cNvSpPr>
          <p:nvPr>
            <p:ph type="sldNum" sz="quarter" idx="12"/>
          </p:nvPr>
        </p:nvSpPr>
        <p:spPr/>
        <p:txBody>
          <a:bodyPr/>
          <a:lstStyle/>
          <a:p>
            <a:fld id="{30B908B3-0DAA-49D7-9F00-8D487C6CCC91}" type="slidenum">
              <a:rPr lang="it-IT" smtClean="0"/>
              <a:pPr/>
              <a:t>10</a:t>
            </a:fld>
            <a:endParaRPr lang="it-IT" dirty="0"/>
          </a:p>
        </p:txBody>
      </p:sp>
      <p:sp>
        <p:nvSpPr>
          <p:cNvPr id="6" name="Rettangolo 5">
            <a:extLst>
              <a:ext uri="{FF2B5EF4-FFF2-40B4-BE49-F238E27FC236}">
                <a16:creationId xmlns:a16="http://schemas.microsoft.com/office/drawing/2014/main" id="{B434EBD0-A408-4211-9A0D-C9078B3E178D}"/>
              </a:ext>
            </a:extLst>
          </p:cNvPr>
          <p:cNvSpPr/>
          <p:nvPr/>
        </p:nvSpPr>
        <p:spPr>
          <a:xfrm>
            <a:off x="142655" y="5704125"/>
            <a:ext cx="8806644" cy="338554"/>
          </a:xfrm>
          <a:prstGeom prst="rect">
            <a:avLst/>
          </a:prstGeom>
        </p:spPr>
        <p:txBody>
          <a:bodyPr wrap="square">
            <a:spAutoFit/>
          </a:bodyPr>
          <a:lstStyle/>
          <a:p>
            <a:r>
              <a:rPr lang="it-IT" sz="1600" dirty="0">
                <a:hlinkClick r:id="rId4"/>
              </a:rPr>
              <a:t>https://www.alexandria.unisg.ch/40501/1/A05_Wuestenhagen_Wolsink_Buerer_EnPol_2007.pdf</a:t>
            </a:r>
            <a:endParaRPr lang="it-IT" sz="1600" dirty="0"/>
          </a:p>
        </p:txBody>
      </p:sp>
      <p:graphicFrame>
        <p:nvGraphicFramePr>
          <p:cNvPr id="3" name="Tabella 2">
            <a:extLst>
              <a:ext uri="{FF2B5EF4-FFF2-40B4-BE49-F238E27FC236}">
                <a16:creationId xmlns:a16="http://schemas.microsoft.com/office/drawing/2014/main" id="{7735AC1C-76CD-4BB9-8496-350C742E38CF}"/>
              </a:ext>
            </a:extLst>
          </p:cNvPr>
          <p:cNvGraphicFramePr>
            <a:graphicFrameLocks noGrp="1"/>
          </p:cNvGraphicFramePr>
          <p:nvPr>
            <p:extLst>
              <p:ext uri="{D42A27DB-BD31-4B8C-83A1-F6EECF244321}">
                <p14:modId xmlns:p14="http://schemas.microsoft.com/office/powerpoint/2010/main" val="3614947135"/>
              </p:ext>
            </p:extLst>
          </p:nvPr>
        </p:nvGraphicFramePr>
        <p:xfrm>
          <a:off x="4283968" y="1628800"/>
          <a:ext cx="4691354" cy="1483360"/>
        </p:xfrm>
        <a:graphic>
          <a:graphicData uri="http://schemas.openxmlformats.org/drawingml/2006/table">
            <a:tbl>
              <a:tblPr firstRow="1" bandRow="1">
                <a:tableStyleId>{5C22544A-7EE6-4342-B048-85BDC9FD1C3A}</a:tableStyleId>
              </a:tblPr>
              <a:tblGrid>
                <a:gridCol w="4691354">
                  <a:extLst>
                    <a:ext uri="{9D8B030D-6E8A-4147-A177-3AD203B41FA5}">
                      <a16:colId xmlns:a16="http://schemas.microsoft.com/office/drawing/2014/main" val="2076072896"/>
                    </a:ext>
                  </a:extLst>
                </a:gridCol>
              </a:tblGrid>
              <a:tr h="370840">
                <a:tc>
                  <a:txBody>
                    <a:bodyPr/>
                    <a:lstStyle/>
                    <a:p>
                      <a:r>
                        <a:rPr lang="it-IT" b="0" dirty="0"/>
                        <a:t>Per </a:t>
                      </a:r>
                      <a:r>
                        <a:rPr lang="it-IT" b="1" i="0" dirty="0"/>
                        <a:t>gli </a:t>
                      </a:r>
                      <a:r>
                        <a:rPr lang="it-IT" b="1" i="1" dirty="0">
                          <a:effectLst>
                            <a:outerShdw blurRad="38100" dist="38100" dir="2700000" algn="tl">
                              <a:srgbClr val="000000">
                                <a:alpha val="43137"/>
                              </a:srgbClr>
                            </a:outerShdw>
                          </a:effectLst>
                        </a:rPr>
                        <a:t>opendata </a:t>
                      </a:r>
                      <a:r>
                        <a:rPr lang="it-IT" b="1" i="1" dirty="0">
                          <a:effectLst>
                            <a:outerShdw blurRad="38100" dist="38100" dir="2700000" algn="tl">
                              <a:srgbClr val="000000">
                                <a:alpha val="43137"/>
                              </a:srgbClr>
                            </a:outerShdw>
                          </a:effectLst>
                          <a:sym typeface="Wingdings" panose="05000000000000000000" pitchFamily="2" charset="2"/>
                        </a:rPr>
                        <a:t> trasparenza </a:t>
                      </a:r>
                      <a:r>
                        <a:rPr lang="it-IT" b="0" dirty="0">
                          <a:sym typeface="Wingdings" panose="05000000000000000000" pitchFamily="2" charset="2"/>
                        </a:rPr>
                        <a:t>proviamo:</a:t>
                      </a:r>
                      <a:endParaRPr lang="it-IT" b="0" dirty="0"/>
                    </a:p>
                  </a:txBody>
                  <a:tcPr/>
                </a:tc>
                <a:extLst>
                  <a:ext uri="{0D108BD9-81ED-4DB2-BD59-A6C34878D82A}">
                    <a16:rowId xmlns:a16="http://schemas.microsoft.com/office/drawing/2014/main" val="1188078976"/>
                  </a:ext>
                </a:extLst>
              </a:tr>
              <a:tr h="370840">
                <a:tc>
                  <a:txBody>
                    <a:bodyPr/>
                    <a:lstStyle/>
                    <a:p>
                      <a:r>
                        <a:rPr lang="it-IT" dirty="0"/>
                        <a:t>Punto di vista delle amministrazioni </a:t>
                      </a:r>
                    </a:p>
                  </a:txBody>
                  <a:tcPr/>
                </a:tc>
                <a:extLst>
                  <a:ext uri="{0D108BD9-81ED-4DB2-BD59-A6C34878D82A}">
                    <a16:rowId xmlns:a16="http://schemas.microsoft.com/office/drawing/2014/main" val="3095119401"/>
                  </a:ext>
                </a:extLst>
              </a:tr>
              <a:tr h="370840">
                <a:tc>
                  <a:txBody>
                    <a:bodyPr/>
                    <a:lstStyle/>
                    <a:p>
                      <a:r>
                        <a:rPr lang="it-IT" dirty="0"/>
                        <a:t>Punto di vista della comunità, società, cittadini</a:t>
                      </a:r>
                    </a:p>
                  </a:txBody>
                  <a:tcPr/>
                </a:tc>
                <a:extLst>
                  <a:ext uri="{0D108BD9-81ED-4DB2-BD59-A6C34878D82A}">
                    <a16:rowId xmlns:a16="http://schemas.microsoft.com/office/drawing/2014/main" val="998603106"/>
                  </a:ext>
                </a:extLst>
              </a:tr>
              <a:tr h="370840">
                <a:tc>
                  <a:txBody>
                    <a:bodyPr/>
                    <a:lstStyle/>
                    <a:p>
                      <a:r>
                        <a:rPr lang="it-IT" dirty="0"/>
                        <a:t>Punto di vista del mercato, delle aziende</a:t>
                      </a:r>
                    </a:p>
                  </a:txBody>
                  <a:tcPr/>
                </a:tc>
                <a:extLst>
                  <a:ext uri="{0D108BD9-81ED-4DB2-BD59-A6C34878D82A}">
                    <a16:rowId xmlns:a16="http://schemas.microsoft.com/office/drawing/2014/main" val="1009303241"/>
                  </a:ext>
                </a:extLst>
              </a:tr>
            </a:tbl>
          </a:graphicData>
        </a:graphic>
      </p:graphicFrame>
    </p:spTree>
    <p:extLst>
      <p:ext uri="{BB962C8B-B14F-4D97-AF65-F5344CB8AC3E}">
        <p14:creationId xmlns:p14="http://schemas.microsoft.com/office/powerpoint/2010/main" val="151513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F9E7B4-FCDC-476B-88C6-A2CFD6759597}"/>
              </a:ext>
            </a:extLst>
          </p:cNvPr>
          <p:cNvSpPr>
            <a:spLocks noGrp="1"/>
          </p:cNvSpPr>
          <p:nvPr>
            <p:ph type="title"/>
          </p:nvPr>
        </p:nvSpPr>
        <p:spPr/>
        <p:txBody>
          <a:bodyPr>
            <a:normAutofit fontScale="90000"/>
          </a:bodyPr>
          <a:lstStyle/>
          <a:p>
            <a:r>
              <a:rPr lang="it-IT" dirty="0"/>
              <a:t>Parallelo con gli opendata</a:t>
            </a:r>
          </a:p>
        </p:txBody>
      </p:sp>
      <p:graphicFrame>
        <p:nvGraphicFramePr>
          <p:cNvPr id="5" name="Segnaposto contenuto 4">
            <a:extLst>
              <a:ext uri="{FF2B5EF4-FFF2-40B4-BE49-F238E27FC236}">
                <a16:creationId xmlns:a16="http://schemas.microsoft.com/office/drawing/2014/main" id="{B3272429-7F70-4BA7-9AF0-425E118B80E0}"/>
              </a:ext>
            </a:extLst>
          </p:cNvPr>
          <p:cNvGraphicFramePr>
            <a:graphicFrameLocks noGrp="1"/>
          </p:cNvGraphicFramePr>
          <p:nvPr>
            <p:ph idx="1"/>
            <p:extLst>
              <p:ext uri="{D42A27DB-BD31-4B8C-83A1-F6EECF244321}">
                <p14:modId xmlns:p14="http://schemas.microsoft.com/office/powerpoint/2010/main" val="3338960357"/>
              </p:ext>
            </p:extLst>
          </p:nvPr>
        </p:nvGraphicFramePr>
        <p:xfrm>
          <a:off x="107503" y="747971"/>
          <a:ext cx="8928993" cy="388112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882572918"/>
                    </a:ext>
                  </a:extLst>
                </a:gridCol>
                <a:gridCol w="1800200">
                  <a:extLst>
                    <a:ext uri="{9D8B030D-6E8A-4147-A177-3AD203B41FA5}">
                      <a16:colId xmlns:a16="http://schemas.microsoft.com/office/drawing/2014/main" val="1205942555"/>
                    </a:ext>
                  </a:extLst>
                </a:gridCol>
                <a:gridCol w="3888432">
                  <a:extLst>
                    <a:ext uri="{9D8B030D-6E8A-4147-A177-3AD203B41FA5}">
                      <a16:colId xmlns:a16="http://schemas.microsoft.com/office/drawing/2014/main" val="3678169355"/>
                    </a:ext>
                  </a:extLst>
                </a:gridCol>
                <a:gridCol w="1872208">
                  <a:extLst>
                    <a:ext uri="{9D8B030D-6E8A-4147-A177-3AD203B41FA5}">
                      <a16:colId xmlns:a16="http://schemas.microsoft.com/office/drawing/2014/main" val="3895852740"/>
                    </a:ext>
                  </a:extLst>
                </a:gridCol>
              </a:tblGrid>
              <a:tr h="370840">
                <a:tc>
                  <a:txBody>
                    <a:bodyPr/>
                    <a:lstStyle/>
                    <a:p>
                      <a:endParaRPr lang="it-IT" dirty="0"/>
                    </a:p>
                  </a:txBody>
                  <a:tcPr/>
                </a:tc>
                <a:tc>
                  <a:txBody>
                    <a:bodyPr/>
                    <a:lstStyle/>
                    <a:p>
                      <a:r>
                        <a:rPr lang="it-IT" sz="1400" dirty="0"/>
                        <a:t>globalmente</a:t>
                      </a:r>
                    </a:p>
                  </a:txBody>
                  <a:tcPr/>
                </a:tc>
                <a:tc>
                  <a:txBody>
                    <a:bodyPr/>
                    <a:lstStyle/>
                    <a:p>
                      <a:r>
                        <a:rPr lang="it-IT" sz="1400" dirty="0"/>
                        <a:t>localmente</a:t>
                      </a:r>
                    </a:p>
                  </a:txBody>
                  <a:tcPr/>
                </a:tc>
                <a:tc>
                  <a:txBody>
                    <a:bodyPr/>
                    <a:lstStyle/>
                    <a:p>
                      <a:r>
                        <a:rPr lang="it-IT" sz="1600" dirty="0"/>
                        <a:t>Esempi e curiosità</a:t>
                      </a:r>
                    </a:p>
                  </a:txBody>
                  <a:tcPr/>
                </a:tc>
                <a:extLst>
                  <a:ext uri="{0D108BD9-81ED-4DB2-BD59-A6C34878D82A}">
                    <a16:rowId xmlns:a16="http://schemas.microsoft.com/office/drawing/2014/main" val="2872660992"/>
                  </a:ext>
                </a:extLst>
              </a:tr>
              <a:tr h="370840">
                <a:tc>
                  <a:txBody>
                    <a:bodyPr/>
                    <a:lstStyle/>
                    <a:p>
                      <a:r>
                        <a:rPr lang="it-IT" sz="1400" dirty="0"/>
                        <a:t>Cittadini e società</a:t>
                      </a:r>
                    </a:p>
                  </a:txBody>
                  <a:tcPr/>
                </a:tc>
                <a:tc>
                  <a:txBody>
                    <a:bodyPr/>
                    <a:lstStyle/>
                    <a:p>
                      <a:r>
                        <a:rPr lang="it-IT" sz="1400" dirty="0"/>
                        <a:t>Buona attitudine</a:t>
                      </a:r>
                    </a:p>
                  </a:txBody>
                  <a:tcPr/>
                </a:tc>
                <a:tc>
                  <a:txBody>
                    <a:bodyPr/>
                    <a:lstStyle/>
                    <a:p>
                      <a:r>
                        <a:rPr lang="it-IT" sz="1400" dirty="0"/>
                        <a:t>Cittadini: li vogliono (ma senza convinzione?)</a:t>
                      </a:r>
                    </a:p>
                    <a:p>
                      <a:r>
                        <a:rPr lang="it-IT" sz="1400" dirty="0"/>
                        <a:t>Li usiamo per controllare l’amministrazione </a:t>
                      </a:r>
                      <a:r>
                        <a:rPr lang="it-IT" sz="1400" dirty="0" err="1"/>
                        <a:t>pubb</a:t>
                      </a:r>
                      <a:r>
                        <a:rPr lang="it-IT" sz="1400" dirty="0"/>
                        <a:t>.</a:t>
                      </a:r>
                    </a:p>
                  </a:txBody>
                  <a:tcPr/>
                </a:tc>
                <a:tc>
                  <a:txBody>
                    <a:bodyPr/>
                    <a:lstStyle/>
                    <a:p>
                      <a:r>
                        <a:rPr lang="it-IT" sz="1600" dirty="0"/>
                        <a:t>Open-carburanti</a:t>
                      </a:r>
                    </a:p>
                    <a:p>
                      <a:r>
                        <a:rPr lang="it-IT" sz="1600" dirty="0" err="1"/>
                        <a:t>Opensoldipubblici</a:t>
                      </a:r>
                      <a:endParaRPr lang="it-IT" sz="1600" dirty="0"/>
                    </a:p>
                    <a:p>
                      <a:r>
                        <a:rPr lang="it-IT" sz="1600" dirty="0"/>
                        <a:t>Open-</a:t>
                      </a:r>
                      <a:r>
                        <a:rPr lang="it-IT" sz="1600" dirty="0" err="1"/>
                        <a:t>consip</a:t>
                      </a:r>
                      <a:endParaRPr lang="it-IT" sz="1600" dirty="0"/>
                    </a:p>
                  </a:txBody>
                  <a:tcPr/>
                </a:tc>
                <a:extLst>
                  <a:ext uri="{0D108BD9-81ED-4DB2-BD59-A6C34878D82A}">
                    <a16:rowId xmlns:a16="http://schemas.microsoft.com/office/drawing/2014/main" val="1563314011"/>
                  </a:ext>
                </a:extLst>
              </a:tr>
              <a:tr h="370840">
                <a:tc>
                  <a:txBody>
                    <a:bodyPr/>
                    <a:lstStyle/>
                    <a:p>
                      <a:r>
                        <a:rPr lang="it-IT" sz="1400" dirty="0"/>
                        <a:t>Aziende e stakeholder</a:t>
                      </a:r>
                    </a:p>
                  </a:txBody>
                  <a:tcPr/>
                </a:tc>
                <a:tc>
                  <a:txBody>
                    <a:bodyPr/>
                    <a:lstStyle/>
                    <a:p>
                      <a:r>
                        <a:rPr lang="it-IT" sz="1400" dirty="0"/>
                        <a:t>Li vogliamo per fare business</a:t>
                      </a:r>
                    </a:p>
                  </a:txBody>
                  <a:tcPr/>
                </a:tc>
                <a:tc>
                  <a:txBody>
                    <a:bodyPr/>
                    <a:lstStyle/>
                    <a:p>
                      <a:r>
                        <a:rPr lang="it-IT" sz="1400" dirty="0"/>
                        <a:t>Contrari quando possono favorire i concorrenti</a:t>
                      </a:r>
                    </a:p>
                    <a:p>
                      <a:r>
                        <a:rPr lang="it-IT" sz="1400" dirty="0"/>
                        <a:t>Contrari quando abbassano le barriere informative di un mercato</a:t>
                      </a:r>
                    </a:p>
                  </a:txBody>
                  <a:tcPr/>
                </a:tc>
                <a:tc>
                  <a:txBody>
                    <a:bodyPr/>
                    <a:lstStyle/>
                    <a:p>
                      <a:r>
                        <a:rPr lang="it-IT" sz="1600" dirty="0"/>
                        <a:t>Open-carburanti</a:t>
                      </a:r>
                    </a:p>
                    <a:p>
                      <a:r>
                        <a:rPr lang="it-IT" sz="1600" dirty="0"/>
                        <a:t>Open-</a:t>
                      </a:r>
                      <a:r>
                        <a:rPr lang="it-IT" sz="1600" dirty="0" err="1"/>
                        <a:t>consip</a:t>
                      </a:r>
                      <a:endParaRPr lang="it-IT" sz="1600" dirty="0"/>
                    </a:p>
                  </a:txBody>
                  <a:tcPr/>
                </a:tc>
                <a:extLst>
                  <a:ext uri="{0D108BD9-81ED-4DB2-BD59-A6C34878D82A}">
                    <a16:rowId xmlns:a16="http://schemas.microsoft.com/office/drawing/2014/main" val="2882261713"/>
                  </a:ext>
                </a:extLst>
              </a:tr>
              <a:tr h="370840">
                <a:tc>
                  <a:txBody>
                    <a:bodyPr/>
                    <a:lstStyle/>
                    <a:p>
                      <a:r>
                        <a:rPr lang="it-IT" sz="1400" dirty="0"/>
                        <a:t>Amministrazioni</a:t>
                      </a:r>
                    </a:p>
                  </a:txBody>
                  <a:tcPr/>
                </a:tc>
                <a:tc>
                  <a:txBody>
                    <a:bodyPr/>
                    <a:lstStyle/>
                    <a:p>
                      <a:r>
                        <a:rPr lang="it-IT" sz="1400" dirty="0"/>
                        <a:t>Obblighi imposti da direttive e normative</a:t>
                      </a:r>
                    </a:p>
                    <a:p>
                      <a:endParaRPr lang="it-IT" sz="1400" dirty="0"/>
                    </a:p>
                    <a:p>
                      <a:r>
                        <a:rPr lang="it-IT" sz="1400" dirty="0"/>
                        <a:t>Se ne parla bene, buona attitudine</a:t>
                      </a:r>
                    </a:p>
                  </a:txBody>
                  <a:tcPr/>
                </a:tc>
                <a:tc>
                  <a:txBody>
                    <a:bodyPr/>
                    <a:lstStyle/>
                    <a:p>
                      <a:r>
                        <a:rPr lang="it-IT" sz="1400" dirty="0"/>
                        <a:t>Gelosia del dato?</a:t>
                      </a:r>
                    </a:p>
                    <a:p>
                      <a:r>
                        <a:rPr lang="it-IT" sz="1400" dirty="0"/>
                        <a:t>Organizzare e pubblicare i dati: uno «sbatti» in più?</a:t>
                      </a:r>
                    </a:p>
                    <a:p>
                      <a:r>
                        <a:rPr lang="it-IT" sz="1400" dirty="0"/>
                        <a:t>E se poi il cittadino mi controlla?</a:t>
                      </a:r>
                    </a:p>
                    <a:p>
                      <a:r>
                        <a:rPr lang="it-IT" sz="1400" dirty="0"/>
                        <a:t>E se il cittadino confronta la mia amministrazione con le altre?</a:t>
                      </a:r>
                    </a:p>
                    <a:p>
                      <a:r>
                        <a:rPr lang="it-IT" sz="1400" dirty="0"/>
                        <a:t>Altri motivi personalmente incomprensibili (vedremo esempio)</a:t>
                      </a:r>
                    </a:p>
                  </a:txBody>
                  <a:tcPr/>
                </a:tc>
                <a:tc>
                  <a:txBody>
                    <a:bodyPr/>
                    <a:lstStyle/>
                    <a:p>
                      <a:r>
                        <a:rPr lang="it-IT" sz="1600" dirty="0"/>
                        <a:t>Open-h2020</a:t>
                      </a:r>
                    </a:p>
                  </a:txBody>
                  <a:tcPr/>
                </a:tc>
                <a:extLst>
                  <a:ext uri="{0D108BD9-81ED-4DB2-BD59-A6C34878D82A}">
                    <a16:rowId xmlns:a16="http://schemas.microsoft.com/office/drawing/2014/main" val="1990808366"/>
                  </a:ext>
                </a:extLst>
              </a:tr>
              <a:tr h="370840">
                <a:tc>
                  <a:txBody>
                    <a:bodyPr/>
                    <a:lstStyle/>
                    <a:p>
                      <a:endParaRPr lang="it-IT" dirty="0"/>
                    </a:p>
                  </a:txBody>
                  <a:tcPr/>
                </a:tc>
                <a:tc>
                  <a:txBody>
                    <a:bodyPr/>
                    <a:lstStyle/>
                    <a:p>
                      <a:r>
                        <a:rPr lang="it-IT" sz="1400" dirty="0"/>
                        <a:t>Altro?</a:t>
                      </a:r>
                    </a:p>
                  </a:txBody>
                  <a:tcPr/>
                </a:tc>
                <a:tc>
                  <a:txBody>
                    <a:bodyPr/>
                    <a:lstStyle/>
                    <a:p>
                      <a:r>
                        <a:rPr lang="it-IT" sz="1400" dirty="0"/>
                        <a:t>Altro?</a:t>
                      </a:r>
                    </a:p>
                  </a:txBody>
                  <a:tcPr/>
                </a:tc>
                <a:tc>
                  <a:txBody>
                    <a:bodyPr/>
                    <a:lstStyle/>
                    <a:p>
                      <a:endParaRPr lang="it-IT" dirty="0"/>
                    </a:p>
                  </a:txBody>
                  <a:tcPr/>
                </a:tc>
                <a:extLst>
                  <a:ext uri="{0D108BD9-81ED-4DB2-BD59-A6C34878D82A}">
                    <a16:rowId xmlns:a16="http://schemas.microsoft.com/office/drawing/2014/main" val="539541877"/>
                  </a:ext>
                </a:extLst>
              </a:tr>
            </a:tbl>
          </a:graphicData>
        </a:graphic>
      </p:graphicFrame>
      <p:sp>
        <p:nvSpPr>
          <p:cNvPr id="4" name="Segnaposto numero diapositiva 3">
            <a:extLst>
              <a:ext uri="{FF2B5EF4-FFF2-40B4-BE49-F238E27FC236}">
                <a16:creationId xmlns:a16="http://schemas.microsoft.com/office/drawing/2014/main" id="{C4F53486-5BD2-448F-A380-6E4CE6224DF0}"/>
              </a:ext>
            </a:extLst>
          </p:cNvPr>
          <p:cNvSpPr>
            <a:spLocks noGrp="1"/>
          </p:cNvSpPr>
          <p:nvPr>
            <p:ph type="sldNum" sz="quarter" idx="12"/>
          </p:nvPr>
        </p:nvSpPr>
        <p:spPr/>
        <p:txBody>
          <a:bodyPr/>
          <a:lstStyle/>
          <a:p>
            <a:fld id="{30B908B3-0DAA-49D7-9F00-8D487C6CCC91}" type="slidenum">
              <a:rPr lang="it-IT" smtClean="0"/>
              <a:pPr/>
              <a:t>11</a:t>
            </a:fld>
            <a:endParaRPr lang="it-IT" dirty="0"/>
          </a:p>
        </p:txBody>
      </p:sp>
      <p:graphicFrame>
        <p:nvGraphicFramePr>
          <p:cNvPr id="6" name="Segnaposto contenuto 4">
            <a:extLst>
              <a:ext uri="{FF2B5EF4-FFF2-40B4-BE49-F238E27FC236}">
                <a16:creationId xmlns:a16="http://schemas.microsoft.com/office/drawing/2014/main" id="{82BC7398-971F-422B-8C70-15FD0B5160D9}"/>
              </a:ext>
            </a:extLst>
          </p:cNvPr>
          <p:cNvGraphicFramePr>
            <a:graphicFrameLocks/>
          </p:cNvGraphicFramePr>
          <p:nvPr>
            <p:extLst>
              <p:ext uri="{D42A27DB-BD31-4B8C-83A1-F6EECF244321}">
                <p14:modId xmlns:p14="http://schemas.microsoft.com/office/powerpoint/2010/main" val="3572072941"/>
              </p:ext>
            </p:extLst>
          </p:nvPr>
        </p:nvGraphicFramePr>
        <p:xfrm>
          <a:off x="116934" y="4669318"/>
          <a:ext cx="8927706" cy="1854200"/>
        </p:xfrm>
        <a:graphic>
          <a:graphicData uri="http://schemas.openxmlformats.org/drawingml/2006/table">
            <a:tbl>
              <a:tblPr firstRow="1">
                <a:tableStyleId>{5C22544A-7EE6-4342-B048-85BDC9FD1C3A}</a:tableStyleId>
              </a:tblPr>
              <a:tblGrid>
                <a:gridCol w="4463853">
                  <a:extLst>
                    <a:ext uri="{9D8B030D-6E8A-4147-A177-3AD203B41FA5}">
                      <a16:colId xmlns:a16="http://schemas.microsoft.com/office/drawing/2014/main" val="2593424217"/>
                    </a:ext>
                  </a:extLst>
                </a:gridCol>
                <a:gridCol w="4463853">
                  <a:extLst>
                    <a:ext uri="{9D8B030D-6E8A-4147-A177-3AD203B41FA5}">
                      <a16:colId xmlns:a16="http://schemas.microsoft.com/office/drawing/2014/main" val="2739176651"/>
                    </a:ext>
                  </a:extLst>
                </a:gridCol>
              </a:tblGrid>
              <a:tr h="370840">
                <a:tc>
                  <a:txBody>
                    <a:bodyPr/>
                    <a:lstStyle/>
                    <a:p>
                      <a:r>
                        <a:rPr lang="it-IT" dirty="0"/>
                        <a:t>Fattori «spinta»</a:t>
                      </a:r>
                    </a:p>
                  </a:txBody>
                  <a:tcPr/>
                </a:tc>
                <a:tc>
                  <a:txBody>
                    <a:bodyPr/>
                    <a:lstStyle/>
                    <a:p>
                      <a:r>
                        <a:rPr lang="it-IT" dirty="0"/>
                        <a:t>Fattori «traino»</a:t>
                      </a:r>
                    </a:p>
                  </a:txBody>
                  <a:tcPr/>
                </a:tc>
                <a:extLst>
                  <a:ext uri="{0D108BD9-81ED-4DB2-BD59-A6C34878D82A}">
                    <a16:rowId xmlns:a16="http://schemas.microsoft.com/office/drawing/2014/main" val="3200606971"/>
                  </a:ext>
                </a:extLst>
              </a:tr>
              <a:tr h="370840">
                <a:tc>
                  <a:txBody>
                    <a:bodyPr/>
                    <a:lstStyle/>
                    <a:p>
                      <a:r>
                        <a:rPr lang="it-IT" dirty="0"/>
                        <a:t>Direttive, leggi, obblighi</a:t>
                      </a:r>
                    </a:p>
                  </a:txBody>
                  <a:tcPr/>
                </a:tc>
                <a:tc>
                  <a:txBody>
                    <a:bodyPr/>
                    <a:lstStyle/>
                    <a:p>
                      <a:r>
                        <a:rPr lang="it-IT" dirty="0"/>
                        <a:t>Curiosità, interesse del cittadino</a:t>
                      </a:r>
                    </a:p>
                  </a:txBody>
                  <a:tcPr/>
                </a:tc>
                <a:extLst>
                  <a:ext uri="{0D108BD9-81ED-4DB2-BD59-A6C34878D82A}">
                    <a16:rowId xmlns:a16="http://schemas.microsoft.com/office/drawing/2014/main" val="415371673"/>
                  </a:ext>
                </a:extLst>
              </a:tr>
              <a:tr h="370840">
                <a:tc>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Migliorare business, interesse a fare business</a:t>
                      </a:r>
                    </a:p>
                  </a:txBody>
                  <a:tcPr/>
                </a:tc>
                <a:extLst>
                  <a:ext uri="{0D108BD9-81ED-4DB2-BD59-A6C34878D82A}">
                    <a16:rowId xmlns:a16="http://schemas.microsoft.com/office/drawing/2014/main" val="1770836235"/>
                  </a:ext>
                </a:extLst>
              </a:tr>
              <a:tr h="370840">
                <a:tc>
                  <a:txBody>
                    <a:bodyPr/>
                    <a:lstStyle/>
                    <a:p>
                      <a:endParaRPr lang="it-IT" dirty="0"/>
                    </a:p>
                  </a:txBody>
                  <a:tcPr/>
                </a:tc>
                <a:tc>
                  <a:txBody>
                    <a:bodyPr/>
                    <a:lstStyle/>
                    <a:p>
                      <a:r>
                        <a:rPr lang="it-IT" dirty="0"/>
                        <a:t>Voglia di dimostrarsi trasparenti</a:t>
                      </a:r>
                    </a:p>
                  </a:txBody>
                  <a:tcPr/>
                </a:tc>
                <a:extLst>
                  <a:ext uri="{0D108BD9-81ED-4DB2-BD59-A6C34878D82A}">
                    <a16:rowId xmlns:a16="http://schemas.microsoft.com/office/drawing/2014/main" val="2418893971"/>
                  </a:ext>
                </a:extLst>
              </a:tr>
              <a:tr h="370840">
                <a:tc>
                  <a:txBody>
                    <a:bodyPr/>
                    <a:lstStyle/>
                    <a:p>
                      <a:r>
                        <a:rPr lang="it-IT" dirty="0"/>
                        <a:t>Altro?</a:t>
                      </a:r>
                    </a:p>
                  </a:txBody>
                  <a:tcPr/>
                </a:tc>
                <a:tc>
                  <a:txBody>
                    <a:bodyPr/>
                    <a:lstStyle/>
                    <a:p>
                      <a:r>
                        <a:rPr lang="it-IT" dirty="0"/>
                        <a:t>Altro?</a:t>
                      </a:r>
                    </a:p>
                  </a:txBody>
                  <a:tcPr/>
                </a:tc>
                <a:extLst>
                  <a:ext uri="{0D108BD9-81ED-4DB2-BD59-A6C34878D82A}">
                    <a16:rowId xmlns:a16="http://schemas.microsoft.com/office/drawing/2014/main" val="1223291546"/>
                  </a:ext>
                </a:extLst>
              </a:tr>
            </a:tbl>
          </a:graphicData>
        </a:graphic>
      </p:graphicFrame>
    </p:spTree>
    <p:extLst>
      <p:ext uri="{BB962C8B-B14F-4D97-AF65-F5344CB8AC3E}">
        <p14:creationId xmlns:p14="http://schemas.microsoft.com/office/powerpoint/2010/main" val="33667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2800" dirty="0"/>
              <a:t>open - osservatori (osservatori basati sui dati)</a:t>
            </a:r>
          </a:p>
        </p:txBody>
      </p:sp>
      <p:pic>
        <p:nvPicPr>
          <p:cNvPr id="4" name="Content Placeholder 3" descr="Clipboard01.png"/>
          <p:cNvPicPr>
            <a:picLocks noGrp="1" noChangeAspect="1"/>
          </p:cNvPicPr>
          <p:nvPr>
            <p:ph idx="1"/>
          </p:nvPr>
        </p:nvPicPr>
        <p:blipFill>
          <a:blip r:embed="rId3" cstate="print"/>
          <a:stretch>
            <a:fillRect/>
          </a:stretch>
        </p:blipFill>
        <p:spPr>
          <a:xfrm>
            <a:off x="107504" y="1023159"/>
            <a:ext cx="3882533" cy="5728171"/>
          </a:xfrm>
        </p:spPr>
      </p:pic>
      <p:sp>
        <p:nvSpPr>
          <p:cNvPr id="5" name="TextBox 4"/>
          <p:cNvSpPr txBox="1"/>
          <p:nvPr/>
        </p:nvSpPr>
        <p:spPr>
          <a:xfrm>
            <a:off x="3990037" y="612239"/>
            <a:ext cx="5153964" cy="6032421"/>
          </a:xfrm>
          <a:prstGeom prst="rect">
            <a:avLst/>
          </a:prstGeom>
          <a:noFill/>
        </p:spPr>
        <p:txBody>
          <a:bodyPr wrap="square" rtlCol="0">
            <a:spAutoFit/>
          </a:bodyPr>
          <a:lstStyle/>
          <a:p>
            <a:r>
              <a:rPr lang="it-IT" sz="2800" dirty="0"/>
              <a:t>Da alcuni dataset </a:t>
            </a:r>
            <a:r>
              <a:rPr lang="it-IT" sz="2800" dirty="0">
                <a:sym typeface="Wingdings" pitchFamily="2" charset="2"/>
              </a:rPr>
              <a:t> </a:t>
            </a:r>
            <a:r>
              <a:rPr lang="it-IT" sz="2800" b="1" dirty="0">
                <a:sym typeface="Wingdings" pitchFamily="2" charset="2"/>
              </a:rPr>
              <a:t>“open-osservatori” </a:t>
            </a:r>
            <a:r>
              <a:rPr lang="it-IT" sz="2800" dirty="0">
                <a:sym typeface="Wingdings" pitchFamily="2" charset="2"/>
              </a:rPr>
              <a:t>interattivi</a:t>
            </a:r>
          </a:p>
          <a:p>
            <a:endParaRPr lang="it-IT" dirty="0">
              <a:sym typeface="Wingdings" pitchFamily="2" charset="2"/>
            </a:endParaRPr>
          </a:p>
          <a:p>
            <a:pPr marL="365125" indent="-365125">
              <a:buFont typeface="Wingdings" pitchFamily="2" charset="2"/>
              <a:buChar char="§"/>
            </a:pPr>
            <a:r>
              <a:rPr lang="it-IT" sz="2400" dirty="0">
                <a:sym typeface="Wingdings" pitchFamily="2" charset="2"/>
              </a:rPr>
              <a:t>Economia (dichiarazione redditi per comune)</a:t>
            </a:r>
          </a:p>
          <a:p>
            <a:pPr marL="365125" indent="-365125">
              <a:buFont typeface="Wingdings" pitchFamily="2" charset="2"/>
              <a:buChar char="§"/>
            </a:pPr>
            <a:r>
              <a:rPr lang="it-IT" sz="2400" dirty="0">
                <a:sym typeface="Wingdings" pitchFamily="2" charset="2"/>
              </a:rPr>
              <a:t>Energia e ambiente</a:t>
            </a:r>
          </a:p>
          <a:p>
            <a:pPr marL="365125" indent="-365125">
              <a:buFont typeface="Wingdings" pitchFamily="2" charset="2"/>
              <a:buChar char="§"/>
            </a:pPr>
            <a:r>
              <a:rPr lang="it-IT" sz="2400" dirty="0">
                <a:sym typeface="Wingdings" pitchFamily="2" charset="2"/>
              </a:rPr>
              <a:t>Trasporti</a:t>
            </a:r>
          </a:p>
          <a:p>
            <a:pPr marL="365125" indent="-365125">
              <a:buFont typeface="Wingdings" pitchFamily="2" charset="2"/>
              <a:buChar char="§"/>
            </a:pPr>
            <a:r>
              <a:rPr lang="it-IT" sz="2400" dirty="0">
                <a:sym typeface="Wingdings" pitchFamily="2" charset="2"/>
              </a:rPr>
              <a:t>Turismo</a:t>
            </a:r>
          </a:p>
          <a:p>
            <a:pPr marL="365125" indent="-365125">
              <a:buFont typeface="Wingdings" pitchFamily="2" charset="2"/>
              <a:buChar char="§"/>
            </a:pPr>
            <a:r>
              <a:rPr lang="it-IT" sz="2400" dirty="0">
                <a:sym typeface="Wingdings" pitchFamily="2" charset="2"/>
              </a:rPr>
              <a:t>Società</a:t>
            </a:r>
          </a:p>
          <a:p>
            <a:pPr marL="365125" indent="-365125">
              <a:buFont typeface="Wingdings" pitchFamily="2" charset="2"/>
              <a:buChar char="§"/>
            </a:pPr>
            <a:r>
              <a:rPr lang="it-IT" sz="2400" dirty="0">
                <a:sym typeface="Wingdings" pitchFamily="2" charset="2"/>
              </a:rPr>
              <a:t>Salute</a:t>
            </a:r>
          </a:p>
          <a:p>
            <a:pPr marL="365125" indent="-365125">
              <a:buFont typeface="Wingdings" pitchFamily="2" charset="2"/>
              <a:buChar char="§"/>
            </a:pPr>
            <a:r>
              <a:rPr lang="it-IT" sz="2400" dirty="0">
                <a:sym typeface="Wingdings" pitchFamily="2" charset="2"/>
              </a:rPr>
              <a:t>Open-TED (appalti pubblici sopra soglia)</a:t>
            </a:r>
          </a:p>
          <a:p>
            <a:endParaRPr lang="it-IT" sz="2400" dirty="0">
              <a:sym typeface="Wingdings" pitchFamily="2" charset="2"/>
            </a:endParaRPr>
          </a:p>
          <a:p>
            <a:r>
              <a:rPr lang="it-IT" sz="2400" dirty="0">
                <a:sym typeface="Wingdings" pitchFamily="2" charset="2"/>
              </a:rPr>
              <a:t>Portali:</a:t>
            </a:r>
          </a:p>
          <a:p>
            <a:pPr marL="365125" indent="-365125">
              <a:buFont typeface="Wingdings" pitchFamily="2" charset="2"/>
              <a:buChar char="§"/>
            </a:pPr>
            <a:r>
              <a:rPr lang="it-IT" sz="2400" dirty="0">
                <a:sym typeface="Wingdings" pitchFamily="2" charset="2"/>
              </a:rPr>
              <a:t>opensoldipubblici.it (entrate e uscite delle amministrazioni pubbliche)</a:t>
            </a:r>
          </a:p>
        </p:txBody>
      </p:sp>
      <p:sp>
        <p:nvSpPr>
          <p:cNvPr id="6" name="Slide Number Placeholder 5"/>
          <p:cNvSpPr>
            <a:spLocks noGrp="1"/>
          </p:cNvSpPr>
          <p:nvPr>
            <p:ph type="sldNum" sz="quarter" idx="12"/>
          </p:nvPr>
        </p:nvSpPr>
        <p:spPr/>
        <p:txBody>
          <a:bodyPr/>
          <a:lstStyle/>
          <a:p>
            <a:fld id="{30B908B3-0DAA-49D7-9F00-8D487C6CCC91}" type="slidenum">
              <a:rPr lang="it-IT" smtClean="0"/>
              <a:pPr/>
              <a:t>12</a:t>
            </a:fld>
            <a:endParaRPr lang="it-IT" dirty="0"/>
          </a:p>
        </p:txBody>
      </p:sp>
      <p:sp>
        <p:nvSpPr>
          <p:cNvPr id="3" name="Rettangolo 2">
            <a:extLst>
              <a:ext uri="{FF2B5EF4-FFF2-40B4-BE49-F238E27FC236}">
                <a16:creationId xmlns:a16="http://schemas.microsoft.com/office/drawing/2014/main" id="{E7C756EE-1FB0-4C92-B2D3-2EF0ADD6CCDE}"/>
              </a:ext>
            </a:extLst>
          </p:cNvPr>
          <p:cNvSpPr/>
          <p:nvPr/>
        </p:nvSpPr>
        <p:spPr>
          <a:xfrm>
            <a:off x="0" y="612239"/>
            <a:ext cx="3995936" cy="3684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effectLst>
                  <a:outerShdw blurRad="38100" dist="38100" dir="2700000" algn="tl">
                    <a:srgbClr val="000000">
                      <a:alpha val="43137"/>
                    </a:srgbClr>
                  </a:outerShdw>
                </a:effectLst>
              </a:rPr>
              <a:t>Le esperienze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open-carburanti</a:t>
            </a:r>
          </a:p>
        </p:txBody>
      </p:sp>
      <p:pic>
        <p:nvPicPr>
          <p:cNvPr id="4" name="Content Placeholder 3" descr="distrib.png"/>
          <p:cNvPicPr>
            <a:picLocks noGrp="1" noChangeAspect="1"/>
          </p:cNvPicPr>
          <p:nvPr>
            <p:ph idx="1"/>
          </p:nvPr>
        </p:nvPicPr>
        <p:blipFill>
          <a:blip r:embed="rId3" cstate="print"/>
          <a:stretch>
            <a:fillRect/>
          </a:stretch>
        </p:blipFill>
        <p:spPr>
          <a:xfrm>
            <a:off x="3995936" y="764704"/>
            <a:ext cx="4887838" cy="2676944"/>
          </a:xfrm>
        </p:spPr>
      </p:pic>
      <p:pic>
        <p:nvPicPr>
          <p:cNvPr id="5" name="Picture 4" descr="carb-02.png"/>
          <p:cNvPicPr>
            <a:picLocks noChangeAspect="1"/>
          </p:cNvPicPr>
          <p:nvPr/>
        </p:nvPicPr>
        <p:blipFill>
          <a:blip r:embed="rId4" cstate="print"/>
          <a:stretch>
            <a:fillRect/>
          </a:stretch>
        </p:blipFill>
        <p:spPr>
          <a:xfrm>
            <a:off x="467544" y="3861048"/>
            <a:ext cx="3945830" cy="2547701"/>
          </a:xfrm>
          <a:prstGeom prst="rect">
            <a:avLst/>
          </a:prstGeom>
        </p:spPr>
      </p:pic>
      <p:sp>
        <p:nvSpPr>
          <p:cNvPr id="6" name="Slide Number Placeholder 5"/>
          <p:cNvSpPr>
            <a:spLocks noGrp="1"/>
          </p:cNvSpPr>
          <p:nvPr>
            <p:ph type="sldNum" sz="quarter" idx="12"/>
          </p:nvPr>
        </p:nvSpPr>
        <p:spPr/>
        <p:txBody>
          <a:bodyPr/>
          <a:lstStyle/>
          <a:p>
            <a:fld id="{30B908B3-0DAA-49D7-9F00-8D487C6CCC91}" type="slidenum">
              <a:rPr lang="it-IT" smtClean="0"/>
              <a:pPr/>
              <a:t>13</a:t>
            </a:fld>
            <a:endParaRPr lang="it-IT" dirty="0"/>
          </a:p>
        </p:txBody>
      </p:sp>
      <p:sp>
        <p:nvSpPr>
          <p:cNvPr id="7" name="TextBox 6"/>
          <p:cNvSpPr txBox="1"/>
          <p:nvPr/>
        </p:nvSpPr>
        <p:spPr>
          <a:xfrm>
            <a:off x="827584" y="908720"/>
            <a:ext cx="3168352" cy="646331"/>
          </a:xfrm>
          <a:prstGeom prst="rect">
            <a:avLst/>
          </a:prstGeom>
          <a:noFill/>
        </p:spPr>
        <p:txBody>
          <a:bodyPr wrap="square" rtlCol="0">
            <a:spAutoFit/>
          </a:bodyPr>
          <a:lstStyle/>
          <a:p>
            <a:r>
              <a:rPr lang="it-IT" dirty="0"/>
              <a:t>Open-carburanti: prezzi medi delle pompe di distribuzione</a:t>
            </a:r>
          </a:p>
        </p:txBody>
      </p:sp>
      <p:sp>
        <p:nvSpPr>
          <p:cNvPr id="8" name="TextBox 7"/>
          <p:cNvSpPr txBox="1"/>
          <p:nvPr/>
        </p:nvSpPr>
        <p:spPr>
          <a:xfrm>
            <a:off x="4788024" y="3933056"/>
            <a:ext cx="3168352" cy="646331"/>
          </a:xfrm>
          <a:prstGeom prst="rect">
            <a:avLst/>
          </a:prstGeom>
          <a:noFill/>
        </p:spPr>
        <p:txBody>
          <a:bodyPr wrap="square" rtlCol="0">
            <a:spAutoFit/>
          </a:bodyPr>
          <a:lstStyle/>
          <a:p>
            <a:r>
              <a:rPr lang="it-IT" dirty="0"/>
              <a:t>prezzi </a:t>
            </a:r>
            <a:r>
              <a:rPr lang="it-IT"/>
              <a:t>medi dei carburanti per provincia</a:t>
            </a:r>
            <a:endParaRPr lang="it-IT" dirty="0"/>
          </a:p>
        </p:txBody>
      </p:sp>
      <p:sp>
        <p:nvSpPr>
          <p:cNvPr id="9" name="Rettangolo 8">
            <a:extLst>
              <a:ext uri="{FF2B5EF4-FFF2-40B4-BE49-F238E27FC236}">
                <a16:creationId xmlns:a16="http://schemas.microsoft.com/office/drawing/2014/main" id="{B13DD429-C5CD-47DD-B541-5CD73168C518}"/>
              </a:ext>
            </a:extLst>
          </p:cNvPr>
          <p:cNvSpPr/>
          <p:nvPr/>
        </p:nvSpPr>
        <p:spPr>
          <a:xfrm>
            <a:off x="683568" y="2492895"/>
            <a:ext cx="6264696" cy="862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Interesse del cittadino: «alto»</a:t>
            </a:r>
          </a:p>
          <a:p>
            <a:r>
              <a:rPr lang="it-IT" dirty="0"/>
              <a:t> molte visite e per la maggioranza da cellulare.</a:t>
            </a:r>
          </a:p>
        </p:txBody>
      </p:sp>
      <p:sp>
        <p:nvSpPr>
          <p:cNvPr id="10" name="Rettangolo 9">
            <a:extLst>
              <a:ext uri="{FF2B5EF4-FFF2-40B4-BE49-F238E27FC236}">
                <a16:creationId xmlns:a16="http://schemas.microsoft.com/office/drawing/2014/main" id="{42BA52DE-1048-461C-B587-28CFEBA55623}"/>
              </a:ext>
            </a:extLst>
          </p:cNvPr>
          <p:cNvSpPr/>
          <p:nvPr/>
        </p:nvSpPr>
        <p:spPr>
          <a:xfrm>
            <a:off x="2619078" y="5846543"/>
            <a:ext cx="62646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Interesse da parte delle aziende: molto alto.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3 </a:t>
            </a:r>
            <a:r>
              <a:rPr lang="it-IT" sz="3100" dirty="0"/>
              <a:t>osservatori</a:t>
            </a:r>
            <a:r>
              <a:rPr lang="it-IT" dirty="0"/>
              <a:t>: turismo, Horizon 2020, CONSIP</a:t>
            </a:r>
          </a:p>
        </p:txBody>
      </p:sp>
      <p:graphicFrame>
        <p:nvGraphicFramePr>
          <p:cNvPr id="4" name="Content Placeholder 3"/>
          <p:cNvGraphicFramePr>
            <a:graphicFrameLocks noGrp="1"/>
          </p:cNvGraphicFramePr>
          <p:nvPr>
            <p:ph idx="1"/>
          </p:nvPr>
        </p:nvGraphicFramePr>
        <p:xfrm>
          <a:off x="0" y="765175"/>
          <a:ext cx="9144000" cy="5984379"/>
        </p:xfrm>
        <a:graphic>
          <a:graphicData uri="http://schemas.openxmlformats.org/drawingml/2006/table">
            <a:tbl>
              <a:tblPr firstRow="1" bandRow="1">
                <a:tableStyleId>{E8034E78-7F5D-4C2E-B375-FC64B27BC917}</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47601">
                <a:tc>
                  <a:txBody>
                    <a:bodyPr/>
                    <a:lstStyle/>
                    <a:p>
                      <a:pPr algn="ctr"/>
                      <a:r>
                        <a:rPr lang="it-IT" sz="3200" b="1" dirty="0"/>
                        <a:t>open-dormire</a:t>
                      </a:r>
                    </a:p>
                  </a:txBody>
                  <a:tcPr/>
                </a:tc>
                <a:tc>
                  <a:txBody>
                    <a:bodyPr/>
                    <a:lstStyle/>
                    <a:p>
                      <a:pPr algn="ctr"/>
                      <a:r>
                        <a:rPr lang="it-IT" sz="3200" b="1" dirty="0"/>
                        <a:t>open-consip</a:t>
                      </a:r>
                    </a:p>
                  </a:txBody>
                  <a:tcPr/>
                </a:tc>
                <a:tc>
                  <a:txBody>
                    <a:bodyPr/>
                    <a:lstStyle/>
                    <a:p>
                      <a:pPr algn="ctr"/>
                      <a:r>
                        <a:rPr lang="it-IT" sz="3200" b="1" dirty="0"/>
                        <a:t>open-h2020</a:t>
                      </a:r>
                    </a:p>
                  </a:txBody>
                  <a:tcPr/>
                </a:tc>
                <a:extLst>
                  <a:ext uri="{0D108BD9-81ED-4DB2-BD59-A6C34878D82A}">
                    <a16:rowId xmlns:a16="http://schemas.microsoft.com/office/drawing/2014/main" val="10000"/>
                  </a:ext>
                </a:extLst>
              </a:tr>
              <a:tr h="5336778">
                <a:tc>
                  <a:txBody>
                    <a:bodyPr/>
                    <a:lstStyle/>
                    <a:p>
                      <a:endParaRPr lang="it-IT" dirty="0"/>
                    </a:p>
                  </a:txBody>
                  <a:tcPr/>
                </a:tc>
                <a:tc>
                  <a:txBody>
                    <a:bodyPr/>
                    <a:lstStyle/>
                    <a:p>
                      <a:endParaRPr lang="it-IT" dirty="0"/>
                    </a:p>
                    <a:p>
                      <a:endParaRPr lang="it-IT" dirty="0"/>
                    </a:p>
                    <a:p>
                      <a:endParaRPr lang="it-IT" dirty="0"/>
                    </a:p>
                  </a:txBody>
                  <a:tcPr/>
                </a:tc>
                <a:tc>
                  <a:txBody>
                    <a:bodyPr/>
                    <a:lstStyle/>
                    <a:p>
                      <a:endParaRPr lang="it-IT" dirty="0"/>
                    </a:p>
                  </a:txBody>
                  <a:tcPr/>
                </a:tc>
                <a:extLst>
                  <a:ext uri="{0D108BD9-81ED-4DB2-BD59-A6C34878D82A}">
                    <a16:rowId xmlns:a16="http://schemas.microsoft.com/office/drawing/2014/main" val="10001"/>
                  </a:ext>
                </a:extLst>
              </a:tr>
            </a:tbl>
          </a:graphicData>
        </a:graphic>
      </p:graphicFrame>
      <p:pic>
        <p:nvPicPr>
          <p:cNvPr id="6" name="Picture 5" descr="Schermata 2017-11-16 alle 15.25.09-fullpage.png"/>
          <p:cNvPicPr>
            <a:picLocks noChangeAspect="1"/>
          </p:cNvPicPr>
          <p:nvPr/>
        </p:nvPicPr>
        <p:blipFill>
          <a:blip r:embed="rId3" cstate="print"/>
          <a:stretch>
            <a:fillRect/>
          </a:stretch>
        </p:blipFill>
        <p:spPr>
          <a:xfrm>
            <a:off x="3347864" y="1412776"/>
            <a:ext cx="2304256" cy="4830567"/>
          </a:xfrm>
          <a:prstGeom prst="rect">
            <a:avLst/>
          </a:prstGeom>
        </p:spPr>
      </p:pic>
      <p:pic>
        <p:nvPicPr>
          <p:cNvPr id="5" name="Picture 4" descr="consip-0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87824" y="4941168"/>
            <a:ext cx="3012414" cy="1736799"/>
          </a:xfrm>
          <a:prstGeom prst="rect">
            <a:avLst/>
          </a:prstGeom>
        </p:spPr>
      </p:pic>
      <p:pic>
        <p:nvPicPr>
          <p:cNvPr id="7" name="Picture 6" descr="Schermata 2017-11-16 alle 15.32.37-fullpage.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79512" y="1484784"/>
            <a:ext cx="2160240" cy="3291778"/>
          </a:xfrm>
          <a:prstGeom prst="rect">
            <a:avLst/>
          </a:prstGeom>
        </p:spPr>
      </p:pic>
      <p:pic>
        <p:nvPicPr>
          <p:cNvPr id="8" name="Picture 7" descr="Schermata 2017-11-16 alle 15.32.37-fullpage.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79512" y="4142980"/>
            <a:ext cx="2160240" cy="2715020"/>
          </a:xfrm>
          <a:prstGeom prst="rect">
            <a:avLst/>
          </a:prstGeom>
        </p:spPr>
      </p:pic>
      <p:pic>
        <p:nvPicPr>
          <p:cNvPr id="9" name="Picture 8" descr="Schermata 2017-11-16 alle 15.40.49-fullpage.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6588224" y="1412776"/>
            <a:ext cx="2321566" cy="5256584"/>
          </a:xfrm>
          <a:prstGeom prst="rect">
            <a:avLst/>
          </a:prstGeom>
        </p:spPr>
      </p:pic>
      <p:pic>
        <p:nvPicPr>
          <p:cNvPr id="10" name="Picture 9" descr="Schermata 2017-11-16 alle 15.51.24-fullpage.png"/>
          <p:cNvPicPr>
            <a:picLocks noChangeAspect="1"/>
          </p:cNvPicPr>
          <p:nvPr/>
        </p:nvPicPr>
        <p:blipFill>
          <a:blip r:embed="rId8" cstate="print"/>
          <a:stretch>
            <a:fillRect/>
          </a:stretch>
        </p:blipFill>
        <p:spPr>
          <a:xfrm>
            <a:off x="6012160" y="2348880"/>
            <a:ext cx="2409827" cy="4005064"/>
          </a:xfrm>
          <a:prstGeom prst="rect">
            <a:avLst/>
          </a:prstGeom>
        </p:spPr>
      </p:pic>
      <p:sp>
        <p:nvSpPr>
          <p:cNvPr id="11" name="Slide Number Placeholder 10"/>
          <p:cNvSpPr>
            <a:spLocks noGrp="1"/>
          </p:cNvSpPr>
          <p:nvPr>
            <p:ph type="sldNum" sz="quarter" idx="12"/>
          </p:nvPr>
        </p:nvSpPr>
        <p:spPr/>
        <p:txBody>
          <a:bodyPr/>
          <a:lstStyle/>
          <a:p>
            <a:fld id="{30B908B3-0DAA-49D7-9F00-8D487C6CCC91}" type="slidenum">
              <a:rPr lang="it-IT" smtClean="0"/>
              <a:pPr/>
              <a:t>14</a:t>
            </a:fld>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Open-dormire</a:t>
            </a:r>
          </a:p>
        </p:txBody>
      </p:sp>
      <p:sp>
        <p:nvSpPr>
          <p:cNvPr id="3" name="Content Placeholder 2"/>
          <p:cNvSpPr>
            <a:spLocks noGrp="1"/>
          </p:cNvSpPr>
          <p:nvPr>
            <p:ph idx="1"/>
          </p:nvPr>
        </p:nvSpPr>
        <p:spPr>
          <a:xfrm>
            <a:off x="0" y="548681"/>
            <a:ext cx="9144000" cy="3233426"/>
          </a:xfrm>
        </p:spPr>
        <p:txBody>
          <a:bodyPr>
            <a:normAutofit fontScale="70000" lnSpcReduction="20000"/>
          </a:bodyPr>
          <a:lstStyle/>
          <a:p>
            <a:r>
              <a:rPr lang="it-IT" dirty="0"/>
              <a:t>Casi di aziende turistiche che non vogliono opendata</a:t>
            </a:r>
          </a:p>
          <a:p>
            <a:endParaRPr lang="it-IT" dirty="0"/>
          </a:p>
          <a:p>
            <a:r>
              <a:rPr lang="it-IT" dirty="0"/>
              <a:t>Per quale motivo una struttura turistica: </a:t>
            </a:r>
          </a:p>
          <a:p>
            <a:pPr marL="457200" indent="-457200">
              <a:buFont typeface="Arial" panose="020B0604020202020204" pitchFamily="34" charset="0"/>
              <a:buChar char="•"/>
            </a:pPr>
            <a:r>
              <a:rPr lang="it-IT" dirty="0"/>
              <a:t>Non voglio più visibilità</a:t>
            </a:r>
          </a:p>
          <a:p>
            <a:pPr marL="457200" indent="-457200">
              <a:buFont typeface="Arial" panose="020B0604020202020204" pitchFamily="34" charset="0"/>
              <a:buChar char="•"/>
            </a:pPr>
            <a:r>
              <a:rPr lang="it-IT" dirty="0"/>
              <a:t>Non voglio contatti diretti</a:t>
            </a:r>
          </a:p>
          <a:p>
            <a:pPr marL="457200" indent="-457200">
              <a:buFont typeface="Arial" panose="020B0604020202020204" pitchFamily="34" charset="0"/>
              <a:buChar char="•"/>
            </a:pPr>
            <a:r>
              <a:rPr lang="it-IT" dirty="0"/>
              <a:t>Non voglio “disintermediare”</a:t>
            </a:r>
          </a:p>
          <a:p>
            <a:endParaRPr lang="it-IT" dirty="0"/>
          </a:p>
          <a:p>
            <a:pPr>
              <a:buNone/>
            </a:pPr>
            <a:r>
              <a:rPr lang="it-IT" dirty="0">
                <a:sym typeface="Wingdings" pitchFamily="2" charset="2"/>
              </a:rPr>
              <a:t> curiosità: su 7-8 richieste, 5-6 riguardano strutture di Venezia centro storico (non zona «terraferma»).</a:t>
            </a:r>
            <a:endParaRPr lang="it-IT" dirty="0"/>
          </a:p>
        </p:txBody>
      </p:sp>
      <p:sp>
        <p:nvSpPr>
          <p:cNvPr id="4" name="Slide Number Placeholder 3"/>
          <p:cNvSpPr>
            <a:spLocks noGrp="1"/>
          </p:cNvSpPr>
          <p:nvPr>
            <p:ph type="sldNum" sz="quarter" idx="12"/>
          </p:nvPr>
        </p:nvSpPr>
        <p:spPr/>
        <p:txBody>
          <a:bodyPr/>
          <a:lstStyle/>
          <a:p>
            <a:fld id="{30B908B3-0DAA-49D7-9F00-8D487C6CCC91}" type="slidenum">
              <a:rPr lang="it-IT" smtClean="0"/>
              <a:pPr/>
              <a:t>15</a:t>
            </a:fld>
            <a:endParaRPr lang="it-IT" dirty="0"/>
          </a:p>
        </p:txBody>
      </p:sp>
      <p:pic>
        <p:nvPicPr>
          <p:cNvPr id="5" name="Immagine 4">
            <a:extLst>
              <a:ext uri="{FF2B5EF4-FFF2-40B4-BE49-F238E27FC236}">
                <a16:creationId xmlns:a16="http://schemas.microsoft.com/office/drawing/2014/main" id="{F0007471-0C39-4352-8A8A-67599D2702EE}"/>
              </a:ext>
            </a:extLst>
          </p:cNvPr>
          <p:cNvPicPr>
            <a:picLocks noChangeAspect="1"/>
          </p:cNvPicPr>
          <p:nvPr/>
        </p:nvPicPr>
        <p:blipFill>
          <a:blip r:embed="rId3"/>
          <a:stretch>
            <a:fillRect/>
          </a:stretch>
        </p:blipFill>
        <p:spPr>
          <a:xfrm>
            <a:off x="2153138" y="3601704"/>
            <a:ext cx="4837723" cy="30737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Open-consip</a:t>
            </a:r>
          </a:p>
        </p:txBody>
      </p:sp>
      <p:sp>
        <p:nvSpPr>
          <p:cNvPr id="3" name="Content Placeholder 2"/>
          <p:cNvSpPr>
            <a:spLocks noGrp="1"/>
          </p:cNvSpPr>
          <p:nvPr>
            <p:ph idx="1"/>
          </p:nvPr>
        </p:nvSpPr>
        <p:spPr>
          <a:xfrm>
            <a:off x="0" y="548679"/>
            <a:ext cx="4572000" cy="3487073"/>
          </a:xfrm>
        </p:spPr>
        <p:txBody>
          <a:bodyPr>
            <a:normAutofit fontScale="55000" lnSpcReduction="20000"/>
          </a:bodyPr>
          <a:lstStyle/>
          <a:p>
            <a:r>
              <a:rPr lang="it-IT" dirty="0"/>
              <a:t>Questione complicata</a:t>
            </a:r>
          </a:p>
          <a:p>
            <a:r>
              <a:rPr lang="it-IT" dirty="0"/>
              <a:t>1)</a:t>
            </a:r>
          </a:p>
          <a:p>
            <a:r>
              <a:rPr lang="it-IT" dirty="0"/>
              <a:t>dati personali = dati aziendali </a:t>
            </a:r>
            <a:r>
              <a:rPr lang="it-IT" dirty="0">
                <a:sym typeface="Wingdings" pitchFamily="2" charset="2"/>
              </a:rPr>
              <a:t> come la mettiamo con la privacy</a:t>
            </a:r>
          </a:p>
          <a:p>
            <a:r>
              <a:rPr lang="it-IT" dirty="0">
                <a:sym typeface="Wingdings" pitchFamily="2" charset="2"/>
              </a:rPr>
              <a:t>2)</a:t>
            </a:r>
          </a:p>
          <a:p>
            <a:r>
              <a:rPr lang="it-IT" dirty="0">
                <a:sym typeface="Wingdings" pitchFamily="2" charset="2"/>
              </a:rPr>
              <a:t>Azienda: rimuovi subito o ti denuncio?</a:t>
            </a:r>
            <a:r>
              <a:rPr lang="it-IT" dirty="0"/>
              <a:t> </a:t>
            </a:r>
            <a:r>
              <a:rPr lang="it-IT" dirty="0">
                <a:sym typeface="Wingdings" panose="05000000000000000000" pitchFamily="2" charset="2"/>
              </a:rPr>
              <a:t></a:t>
            </a:r>
          </a:p>
          <a:p>
            <a:r>
              <a:rPr lang="it-IT" dirty="0">
                <a:sym typeface="Wingdings" panose="05000000000000000000" pitchFamily="2" charset="2"/>
              </a:rPr>
              <a:t>FD: Perchè? </a:t>
            </a:r>
          </a:p>
          <a:p>
            <a:r>
              <a:rPr lang="it-IT" dirty="0">
                <a:sym typeface="Wingdings" panose="05000000000000000000" pitchFamily="2" charset="2"/>
              </a:rPr>
              <a:t>Azienda: Non lo so! </a:t>
            </a:r>
            <a:r>
              <a:rPr lang="it-IT">
                <a:sym typeface="Wingdings" pitchFamily="2" charset="2"/>
              </a:rPr>
              <a:t>Rimuovi </a:t>
            </a:r>
            <a:r>
              <a:rPr lang="it-IT" dirty="0">
                <a:sym typeface="Wingdings" pitchFamily="2" charset="2"/>
              </a:rPr>
              <a:t>subito</a:t>
            </a:r>
          </a:p>
          <a:p>
            <a:endParaRPr lang="it-IT" dirty="0">
              <a:sym typeface="Wingdings" pitchFamily="2" charset="2"/>
            </a:endParaRPr>
          </a:p>
          <a:p>
            <a:r>
              <a:rPr lang="it-IT" dirty="0">
                <a:sym typeface="Wingdings" pitchFamily="2" charset="2"/>
              </a:rPr>
              <a:t>anche per aziende senza sovrapposizione di dati personali  ma per temi che riguardano la concorrenza e l’immagine, vedi diffida)</a:t>
            </a:r>
          </a:p>
          <a:p>
            <a:endParaRPr lang="it-IT" dirty="0"/>
          </a:p>
        </p:txBody>
      </p:sp>
      <p:sp>
        <p:nvSpPr>
          <p:cNvPr id="4" name="Slide Number Placeholder 3"/>
          <p:cNvSpPr>
            <a:spLocks noGrp="1"/>
          </p:cNvSpPr>
          <p:nvPr>
            <p:ph type="sldNum" sz="quarter" idx="12"/>
          </p:nvPr>
        </p:nvSpPr>
        <p:spPr/>
        <p:txBody>
          <a:bodyPr/>
          <a:lstStyle/>
          <a:p>
            <a:fld id="{30B908B3-0DAA-49D7-9F00-8D487C6CCC91}" type="slidenum">
              <a:rPr lang="it-IT" smtClean="0"/>
              <a:pPr/>
              <a:t>16</a:t>
            </a:fld>
            <a:endParaRPr lang="it-IT" dirty="0"/>
          </a:p>
        </p:txBody>
      </p:sp>
      <p:pic>
        <p:nvPicPr>
          <p:cNvPr id="9" name="Immagine 8">
            <a:extLst>
              <a:ext uri="{FF2B5EF4-FFF2-40B4-BE49-F238E27FC236}">
                <a16:creationId xmlns:a16="http://schemas.microsoft.com/office/drawing/2014/main" id="{CDA47128-4CF1-4F4D-82A3-75DF3F6FFA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3868205"/>
            <a:ext cx="3026612" cy="2935204"/>
          </a:xfrm>
          <a:prstGeom prst="rect">
            <a:avLst/>
          </a:prstGeom>
        </p:spPr>
      </p:pic>
      <p:pic>
        <p:nvPicPr>
          <p:cNvPr id="5" name="Immagine 4">
            <a:extLst>
              <a:ext uri="{FF2B5EF4-FFF2-40B4-BE49-F238E27FC236}">
                <a16:creationId xmlns:a16="http://schemas.microsoft.com/office/drawing/2014/main" id="{88653EC1-D666-45D0-97DA-E9E05157AF63}"/>
              </a:ext>
            </a:extLst>
          </p:cNvPr>
          <p:cNvPicPr>
            <a:picLocks noChangeAspect="1"/>
          </p:cNvPicPr>
          <p:nvPr/>
        </p:nvPicPr>
        <p:blipFill>
          <a:blip r:embed="rId4"/>
          <a:stretch>
            <a:fillRect/>
          </a:stretch>
        </p:blipFill>
        <p:spPr>
          <a:xfrm>
            <a:off x="0" y="4490784"/>
            <a:ext cx="6172200" cy="2190750"/>
          </a:xfrm>
          <a:prstGeom prst="rect">
            <a:avLst/>
          </a:prstGeom>
        </p:spPr>
      </p:pic>
      <p:pic>
        <p:nvPicPr>
          <p:cNvPr id="5122" name="Picture 2" descr="http://dati.consip.it/base/images/ckan-logo.png">
            <a:extLst>
              <a:ext uri="{FF2B5EF4-FFF2-40B4-BE49-F238E27FC236}">
                <a16:creationId xmlns:a16="http://schemas.microsoft.com/office/drawing/2014/main" id="{D551F06B-7025-4197-AC03-67BB6686223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34823" y="672767"/>
            <a:ext cx="1768533" cy="483769"/>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BD787DEB-FAB0-4A7E-9073-694348D5C548}"/>
              </a:ext>
            </a:extLst>
          </p:cNvPr>
          <p:cNvPicPr>
            <a:picLocks noChangeAspect="1"/>
          </p:cNvPicPr>
          <p:nvPr/>
        </p:nvPicPr>
        <p:blipFill>
          <a:blip r:embed="rId6"/>
          <a:stretch>
            <a:fillRect/>
          </a:stretch>
        </p:blipFill>
        <p:spPr>
          <a:xfrm>
            <a:off x="4468325" y="660227"/>
            <a:ext cx="4320480" cy="6143182"/>
          </a:xfrm>
          <a:prstGeom prst="rect">
            <a:avLst/>
          </a:prstGeom>
        </p:spPr>
      </p:pic>
      <p:sp>
        <p:nvSpPr>
          <p:cNvPr id="10" name="Ovale 9">
            <a:extLst>
              <a:ext uri="{FF2B5EF4-FFF2-40B4-BE49-F238E27FC236}">
                <a16:creationId xmlns:a16="http://schemas.microsoft.com/office/drawing/2014/main" id="{E833145F-79EB-4761-A7CD-D22CF4BBBF9D}"/>
              </a:ext>
            </a:extLst>
          </p:cNvPr>
          <p:cNvSpPr/>
          <p:nvPr/>
        </p:nvSpPr>
        <p:spPr>
          <a:xfrm>
            <a:off x="6876256" y="2924944"/>
            <a:ext cx="1512168" cy="483768"/>
          </a:xfrm>
          <a:prstGeom prst="ellipse">
            <a:avLst/>
          </a:prstGeom>
          <a:noFill/>
          <a:ln w="3175">
            <a:solidFill>
              <a:srgbClr val="FF3300">
                <a:alpha val="5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a:extLst>
              <a:ext uri="{FF2B5EF4-FFF2-40B4-BE49-F238E27FC236}">
                <a16:creationId xmlns:a16="http://schemas.microsoft.com/office/drawing/2014/main" id="{8F9A08D9-8A4E-4E45-8AAB-0080067DDD91}"/>
              </a:ext>
            </a:extLst>
          </p:cNvPr>
          <p:cNvSpPr/>
          <p:nvPr/>
        </p:nvSpPr>
        <p:spPr>
          <a:xfrm>
            <a:off x="4500424" y="3052975"/>
            <a:ext cx="1512168" cy="288032"/>
          </a:xfrm>
          <a:prstGeom prst="ellipse">
            <a:avLst/>
          </a:prstGeom>
          <a:noFill/>
          <a:ln w="3175">
            <a:solidFill>
              <a:srgbClr val="FF3300">
                <a:alpha val="6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Ovale 12">
            <a:extLst>
              <a:ext uri="{FF2B5EF4-FFF2-40B4-BE49-F238E27FC236}">
                <a16:creationId xmlns:a16="http://schemas.microsoft.com/office/drawing/2014/main" id="{D6F86A65-CE75-44D5-99ED-A3B9BA6EFC05}"/>
              </a:ext>
            </a:extLst>
          </p:cNvPr>
          <p:cNvSpPr/>
          <p:nvPr/>
        </p:nvSpPr>
        <p:spPr>
          <a:xfrm>
            <a:off x="4612004" y="3516994"/>
            <a:ext cx="1512168" cy="223592"/>
          </a:xfrm>
          <a:prstGeom prst="ellipse">
            <a:avLst/>
          </a:prstGeom>
          <a:noFill/>
          <a:ln w="3175">
            <a:solidFill>
              <a:srgbClr val="FF3300">
                <a:alpha val="6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Ovale 13">
            <a:extLst>
              <a:ext uri="{FF2B5EF4-FFF2-40B4-BE49-F238E27FC236}">
                <a16:creationId xmlns:a16="http://schemas.microsoft.com/office/drawing/2014/main" id="{30C6C163-A65F-44EF-8AB7-C51E1DEEAA93}"/>
              </a:ext>
            </a:extLst>
          </p:cNvPr>
          <p:cNvSpPr/>
          <p:nvPr/>
        </p:nvSpPr>
        <p:spPr>
          <a:xfrm>
            <a:off x="5868144" y="4035752"/>
            <a:ext cx="1656616" cy="288032"/>
          </a:xfrm>
          <a:prstGeom prst="ellipse">
            <a:avLst/>
          </a:prstGeom>
          <a:noFill/>
          <a:ln w="3175">
            <a:solidFill>
              <a:srgbClr val="FF3300">
                <a:alpha val="6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Ovale 14">
            <a:extLst>
              <a:ext uri="{FF2B5EF4-FFF2-40B4-BE49-F238E27FC236}">
                <a16:creationId xmlns:a16="http://schemas.microsoft.com/office/drawing/2014/main" id="{6B45CC0C-7161-4832-A86D-41A14D221014}"/>
              </a:ext>
            </a:extLst>
          </p:cNvPr>
          <p:cNvSpPr/>
          <p:nvPr/>
        </p:nvSpPr>
        <p:spPr>
          <a:xfrm>
            <a:off x="6076393" y="4362753"/>
            <a:ext cx="1591951" cy="200610"/>
          </a:xfrm>
          <a:prstGeom prst="ellipse">
            <a:avLst/>
          </a:prstGeom>
          <a:noFill/>
          <a:ln w="3175">
            <a:solidFill>
              <a:srgbClr val="FF3300">
                <a:alpha val="6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5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8CD172-4D85-4D38-A95B-66ABCEDE068C}"/>
              </a:ext>
            </a:extLst>
          </p:cNvPr>
          <p:cNvSpPr>
            <a:spLocks noGrp="1"/>
          </p:cNvSpPr>
          <p:nvPr>
            <p:ph type="title"/>
          </p:nvPr>
        </p:nvSpPr>
        <p:spPr/>
        <p:txBody>
          <a:bodyPr>
            <a:normAutofit fontScale="90000"/>
          </a:bodyPr>
          <a:lstStyle/>
          <a:p>
            <a:r>
              <a:rPr lang="it-IT" dirty="0"/>
              <a:t>open-</a:t>
            </a:r>
            <a:r>
              <a:rPr lang="it-IT" dirty="0" err="1"/>
              <a:t>ted</a:t>
            </a:r>
            <a:endParaRPr lang="it-IT" dirty="0"/>
          </a:p>
        </p:txBody>
      </p:sp>
      <p:sp>
        <p:nvSpPr>
          <p:cNvPr id="3" name="Segnaposto contenuto 2">
            <a:extLst>
              <a:ext uri="{FF2B5EF4-FFF2-40B4-BE49-F238E27FC236}">
                <a16:creationId xmlns:a16="http://schemas.microsoft.com/office/drawing/2014/main" id="{EFB63B22-0DDB-4B4E-B3A9-5ECE0C3CFE77}"/>
              </a:ext>
            </a:extLst>
          </p:cNvPr>
          <p:cNvSpPr>
            <a:spLocks noGrp="1"/>
          </p:cNvSpPr>
          <p:nvPr>
            <p:ph idx="1"/>
          </p:nvPr>
        </p:nvSpPr>
        <p:spPr/>
        <p:txBody>
          <a:bodyPr/>
          <a:lstStyle/>
          <a:p>
            <a:endParaRPr lang="it-IT" dirty="0"/>
          </a:p>
        </p:txBody>
      </p:sp>
      <p:sp>
        <p:nvSpPr>
          <p:cNvPr id="4" name="Segnaposto numero diapositiva 3">
            <a:extLst>
              <a:ext uri="{FF2B5EF4-FFF2-40B4-BE49-F238E27FC236}">
                <a16:creationId xmlns:a16="http://schemas.microsoft.com/office/drawing/2014/main" id="{3AB765D8-78DD-4FE8-8117-C49C0927CBC8}"/>
              </a:ext>
            </a:extLst>
          </p:cNvPr>
          <p:cNvSpPr>
            <a:spLocks noGrp="1"/>
          </p:cNvSpPr>
          <p:nvPr>
            <p:ph type="sldNum" sz="quarter" idx="12"/>
          </p:nvPr>
        </p:nvSpPr>
        <p:spPr/>
        <p:txBody>
          <a:bodyPr/>
          <a:lstStyle/>
          <a:p>
            <a:fld id="{30B908B3-0DAA-49D7-9F00-8D487C6CCC91}" type="slidenum">
              <a:rPr lang="it-IT" smtClean="0"/>
              <a:pPr/>
              <a:t>17</a:t>
            </a:fld>
            <a:endParaRPr lang="it-IT" dirty="0"/>
          </a:p>
        </p:txBody>
      </p:sp>
      <p:pic>
        <p:nvPicPr>
          <p:cNvPr id="6" name="Immagine 5">
            <a:extLst>
              <a:ext uri="{FF2B5EF4-FFF2-40B4-BE49-F238E27FC236}">
                <a16:creationId xmlns:a16="http://schemas.microsoft.com/office/drawing/2014/main" id="{33BBF2E5-5EAB-43FB-96EB-2570603417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504" y="613354"/>
            <a:ext cx="2187385" cy="6093296"/>
          </a:xfrm>
          <a:prstGeom prst="rect">
            <a:avLst/>
          </a:prstGeom>
        </p:spPr>
      </p:pic>
      <p:pic>
        <p:nvPicPr>
          <p:cNvPr id="5" name="Immagine 4">
            <a:extLst>
              <a:ext uri="{FF2B5EF4-FFF2-40B4-BE49-F238E27FC236}">
                <a16:creationId xmlns:a16="http://schemas.microsoft.com/office/drawing/2014/main" id="{0CE16479-B16B-474A-B825-18E22227DB2D}"/>
              </a:ext>
            </a:extLst>
          </p:cNvPr>
          <p:cNvPicPr>
            <a:picLocks noChangeAspect="1"/>
          </p:cNvPicPr>
          <p:nvPr/>
        </p:nvPicPr>
        <p:blipFill>
          <a:blip r:embed="rId4"/>
          <a:stretch>
            <a:fillRect/>
          </a:stretch>
        </p:blipFill>
        <p:spPr>
          <a:xfrm>
            <a:off x="2348641" y="660227"/>
            <a:ext cx="6741607" cy="5004141"/>
          </a:xfrm>
          <a:prstGeom prst="rect">
            <a:avLst/>
          </a:prstGeom>
        </p:spPr>
      </p:pic>
      <p:sp>
        <p:nvSpPr>
          <p:cNvPr id="7" name="CasellaDiTesto 6">
            <a:extLst>
              <a:ext uri="{FF2B5EF4-FFF2-40B4-BE49-F238E27FC236}">
                <a16:creationId xmlns:a16="http://schemas.microsoft.com/office/drawing/2014/main" id="{AA51A851-D3E5-47EE-B948-BBF5ED8D3ABC}"/>
              </a:ext>
            </a:extLst>
          </p:cNvPr>
          <p:cNvSpPr txBox="1"/>
          <p:nvPr/>
        </p:nvSpPr>
        <p:spPr>
          <a:xfrm>
            <a:off x="1403648" y="5625975"/>
            <a:ext cx="7542585" cy="707886"/>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000" dirty="0"/>
              <a:t>Dal portale europeo opendata e dal TED (tender </a:t>
            </a:r>
            <a:r>
              <a:rPr lang="it-IT" sz="2000" dirty="0" err="1"/>
              <a:t>european</a:t>
            </a:r>
            <a:r>
              <a:rPr lang="it-IT" sz="2000" dirty="0"/>
              <a:t> </a:t>
            </a:r>
            <a:r>
              <a:rPr lang="it-IT" sz="2000" dirty="0" err="1"/>
              <a:t>daily</a:t>
            </a:r>
            <a:r>
              <a:rPr lang="it-IT" sz="2000" dirty="0"/>
              <a:t>) si possono scaricare le informazioni riguardanti gli appalti «sopra soglia».</a:t>
            </a:r>
          </a:p>
        </p:txBody>
      </p:sp>
      <p:sp>
        <p:nvSpPr>
          <p:cNvPr id="8" name="Rettangolo 7">
            <a:extLst>
              <a:ext uri="{FF2B5EF4-FFF2-40B4-BE49-F238E27FC236}">
                <a16:creationId xmlns:a16="http://schemas.microsoft.com/office/drawing/2014/main" id="{8032C45E-F379-4084-A18E-D682BF56740B}"/>
              </a:ext>
            </a:extLst>
          </p:cNvPr>
          <p:cNvSpPr/>
          <p:nvPr/>
        </p:nvSpPr>
        <p:spPr>
          <a:xfrm>
            <a:off x="539552" y="1193632"/>
            <a:ext cx="8136904" cy="1515288"/>
          </a:xfrm>
          <a:prstGeom prst="rect">
            <a:avLst/>
          </a:prstGeom>
          <a:solidFill>
            <a:srgbClr val="77933C">
              <a:alpha val="7882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Interesse «medio»: nonostante sia una sezione giovane (ancora poco presente sui motori di ricerca) ci sono le prime visite.</a:t>
            </a:r>
          </a:p>
          <a:p>
            <a:pPr algn="ctr"/>
            <a:endParaRPr lang="it-IT" dirty="0"/>
          </a:p>
          <a:p>
            <a:pPr algn="ctr"/>
            <a:r>
              <a:rPr lang="it-IT" dirty="0"/>
              <a:t>Mi aspetto richieste di cancellazione: si può vedere che appalti una azienda ha vinto</a:t>
            </a:r>
          </a:p>
        </p:txBody>
      </p:sp>
    </p:spTree>
    <p:extLst>
      <p:ext uri="{BB962C8B-B14F-4D97-AF65-F5344CB8AC3E}">
        <p14:creationId xmlns:p14="http://schemas.microsoft.com/office/powerpoint/2010/main" val="355150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441913-1BC4-4AF8-A88F-D97A689F492D}"/>
              </a:ext>
            </a:extLst>
          </p:cNvPr>
          <p:cNvSpPr>
            <a:spLocks noGrp="1"/>
          </p:cNvSpPr>
          <p:nvPr>
            <p:ph type="title"/>
          </p:nvPr>
        </p:nvSpPr>
        <p:spPr/>
        <p:txBody>
          <a:bodyPr>
            <a:normAutofit fontScale="90000"/>
          </a:bodyPr>
          <a:lstStyle/>
          <a:p>
            <a:r>
              <a:rPr lang="it-IT" dirty="0" err="1"/>
              <a:t>opensoldipubblici</a:t>
            </a:r>
            <a:r>
              <a:rPr lang="it-IT" dirty="0"/>
              <a:t>: manca interesse?</a:t>
            </a:r>
          </a:p>
        </p:txBody>
      </p:sp>
      <p:sp>
        <p:nvSpPr>
          <p:cNvPr id="3" name="Segnaposto contenuto 2">
            <a:extLst>
              <a:ext uri="{FF2B5EF4-FFF2-40B4-BE49-F238E27FC236}">
                <a16:creationId xmlns:a16="http://schemas.microsoft.com/office/drawing/2014/main" id="{5C5E923E-3207-491D-B98F-E17C65746CCF}"/>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75DC6A96-927B-4132-BE66-2A56A671B6B2}"/>
              </a:ext>
            </a:extLst>
          </p:cNvPr>
          <p:cNvSpPr>
            <a:spLocks noGrp="1"/>
          </p:cNvSpPr>
          <p:nvPr>
            <p:ph type="sldNum" sz="quarter" idx="12"/>
          </p:nvPr>
        </p:nvSpPr>
        <p:spPr/>
        <p:txBody>
          <a:bodyPr/>
          <a:lstStyle/>
          <a:p>
            <a:fld id="{30B908B3-0DAA-49D7-9F00-8D487C6CCC91}" type="slidenum">
              <a:rPr lang="it-IT" smtClean="0"/>
              <a:pPr/>
              <a:t>18</a:t>
            </a:fld>
            <a:endParaRPr lang="it-IT" dirty="0"/>
          </a:p>
        </p:txBody>
      </p:sp>
      <p:pic>
        <p:nvPicPr>
          <p:cNvPr id="5" name="Immagine 4">
            <a:extLst>
              <a:ext uri="{FF2B5EF4-FFF2-40B4-BE49-F238E27FC236}">
                <a16:creationId xmlns:a16="http://schemas.microsoft.com/office/drawing/2014/main" id="{5FFF78C6-6EEC-4B0F-A3B9-BD35B08146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505" y="608581"/>
            <a:ext cx="4572708" cy="5933022"/>
          </a:xfrm>
          <a:prstGeom prst="rect">
            <a:avLst/>
          </a:prstGeom>
        </p:spPr>
      </p:pic>
      <p:pic>
        <p:nvPicPr>
          <p:cNvPr id="6" name="Immagine 5">
            <a:extLst>
              <a:ext uri="{FF2B5EF4-FFF2-40B4-BE49-F238E27FC236}">
                <a16:creationId xmlns:a16="http://schemas.microsoft.com/office/drawing/2014/main" id="{483D4C9A-5970-4B5E-A859-7F758B1B331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8828" y="708955"/>
            <a:ext cx="4245023" cy="5832648"/>
          </a:xfrm>
          <a:prstGeom prst="rect">
            <a:avLst/>
          </a:prstGeom>
        </p:spPr>
      </p:pic>
      <p:sp>
        <p:nvSpPr>
          <p:cNvPr id="7" name="Rettangolo 6">
            <a:extLst>
              <a:ext uri="{FF2B5EF4-FFF2-40B4-BE49-F238E27FC236}">
                <a16:creationId xmlns:a16="http://schemas.microsoft.com/office/drawing/2014/main" id="{8F50C450-7777-432D-84A1-2D351EBEDF99}"/>
              </a:ext>
            </a:extLst>
          </p:cNvPr>
          <p:cNvSpPr/>
          <p:nvPr/>
        </p:nvSpPr>
        <p:spPr>
          <a:xfrm>
            <a:off x="323528" y="3861048"/>
            <a:ext cx="7704856" cy="864096"/>
          </a:xfrm>
          <a:prstGeom prst="rect">
            <a:avLst/>
          </a:prstGeom>
          <a:solidFill>
            <a:srgbClr val="C0504D">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Interesse del cittadino verso l’accountability ovvero «i numeri»: </a:t>
            </a:r>
            <a:r>
              <a:rPr lang="it-IT" sz="2400" b="1" dirty="0">
                <a:effectLst>
                  <a:outerShdw blurRad="38100" dist="38100" dir="2700000" algn="tl">
                    <a:srgbClr val="000000">
                      <a:alpha val="43137"/>
                    </a:srgbClr>
                  </a:outerShdw>
                </a:effectLst>
              </a:rPr>
              <a:t>carente </a:t>
            </a:r>
            <a:r>
              <a:rPr lang="it-IT" sz="2400" b="1" dirty="0">
                <a:effectLst>
                  <a:outerShdw blurRad="38100" dist="38100" dir="2700000" algn="tl">
                    <a:srgbClr val="000000">
                      <a:alpha val="43137"/>
                    </a:srgbClr>
                  </a:outerShdw>
                </a:effectLst>
                <a:sym typeface="Wingdings" panose="05000000000000000000" pitchFamily="2" charset="2"/>
              </a:rPr>
              <a:t></a:t>
            </a:r>
            <a:endParaRPr lang="it-IT" b="1" dirty="0">
              <a:effectLst>
                <a:outerShdw blurRad="38100" dist="38100" dir="2700000" algn="tl">
                  <a:srgbClr val="000000">
                    <a:alpha val="43137"/>
                  </a:srgbClr>
                </a:outerShdw>
              </a:effectLst>
              <a:sym typeface="Wingdings" panose="05000000000000000000" pitchFamily="2" charset="2"/>
            </a:endParaRPr>
          </a:p>
          <a:p>
            <a:r>
              <a:rPr lang="it-IT" dirty="0"/>
              <a:t> Nemmeno gli argomenti economici «acchiappano»</a:t>
            </a:r>
          </a:p>
        </p:txBody>
      </p:sp>
    </p:spTree>
    <p:extLst>
      <p:ext uri="{BB962C8B-B14F-4D97-AF65-F5344CB8AC3E}">
        <p14:creationId xmlns:p14="http://schemas.microsoft.com/office/powerpoint/2010/main" val="263348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A volte proprio non ci siamo!</a:t>
            </a:r>
          </a:p>
        </p:txBody>
      </p:sp>
      <p:sp>
        <p:nvSpPr>
          <p:cNvPr id="3" name="Content Placeholder 2"/>
          <p:cNvSpPr>
            <a:spLocks noGrp="1"/>
          </p:cNvSpPr>
          <p:nvPr>
            <p:ph idx="1"/>
          </p:nvPr>
        </p:nvSpPr>
        <p:spPr/>
        <p:txBody>
          <a:bodyPr/>
          <a:lstStyle/>
          <a:p>
            <a:r>
              <a:rPr lang="it-IT" dirty="0"/>
              <a:t>Università, ruolo esemplare:</a:t>
            </a:r>
          </a:p>
          <a:p>
            <a:pPr marL="457200" indent="-457200">
              <a:buFont typeface="Wingdings 3" panose="05040102010807070707" pitchFamily="18" charset="2"/>
              <a:buChar char="Þ"/>
            </a:pPr>
            <a:r>
              <a:rPr lang="it-IT" dirty="0">
                <a:sym typeface="Wingdings" pitchFamily="2" charset="2"/>
              </a:rPr>
              <a:t>nell’uso della tecnologia</a:t>
            </a:r>
          </a:p>
          <a:p>
            <a:pPr marL="457200" indent="-457200">
              <a:buFont typeface="Wingdings 3" panose="05040102010807070707" pitchFamily="18" charset="2"/>
              <a:buChar char="Þ"/>
            </a:pPr>
            <a:r>
              <a:rPr lang="it-IT" dirty="0">
                <a:sym typeface="Wingdings" pitchFamily="2" charset="2"/>
              </a:rPr>
              <a:t>nella formazione</a:t>
            </a:r>
          </a:p>
          <a:p>
            <a:r>
              <a:rPr lang="it-IT" dirty="0">
                <a:sym typeface="Wingdings 3"/>
              </a:rPr>
              <a:t></a:t>
            </a:r>
            <a:r>
              <a:rPr lang="it-IT" dirty="0">
                <a:sym typeface="Wingdings" pitchFamily="2" charset="2"/>
              </a:rPr>
              <a:t> nella cultura della trasparenza</a:t>
            </a:r>
          </a:p>
          <a:p>
            <a:pPr>
              <a:buNone/>
            </a:pPr>
            <a:r>
              <a:rPr lang="it-IT" dirty="0">
                <a:sym typeface="Wingdings" pitchFamily="2" charset="2"/>
              </a:rPr>
              <a:t>Ma...</a:t>
            </a:r>
          </a:p>
          <a:p>
            <a:endParaRPr lang="it-IT" dirty="0">
              <a:sym typeface="Wingdings" pitchFamily="2" charset="2"/>
            </a:endParaRPr>
          </a:p>
          <a:p>
            <a:endParaRPr lang="it-IT" dirty="0"/>
          </a:p>
        </p:txBody>
      </p:sp>
      <p:pic>
        <p:nvPicPr>
          <p:cNvPr id="4" name="Picture 3" descr="h2020.png"/>
          <p:cNvPicPr>
            <a:picLocks noChangeAspect="1"/>
          </p:cNvPicPr>
          <p:nvPr/>
        </p:nvPicPr>
        <p:blipFill>
          <a:blip r:embed="rId3" cstate="print"/>
          <a:stretch>
            <a:fillRect/>
          </a:stretch>
        </p:blipFill>
        <p:spPr>
          <a:xfrm>
            <a:off x="1836300" y="3002546"/>
            <a:ext cx="6971498" cy="3594805"/>
          </a:xfrm>
          <a:prstGeom prst="rect">
            <a:avLst/>
          </a:prstGeom>
        </p:spPr>
      </p:pic>
      <p:sp>
        <p:nvSpPr>
          <p:cNvPr id="5" name="Slide Number Placeholder 4"/>
          <p:cNvSpPr>
            <a:spLocks noGrp="1"/>
          </p:cNvSpPr>
          <p:nvPr>
            <p:ph type="sldNum" sz="quarter" idx="12"/>
          </p:nvPr>
        </p:nvSpPr>
        <p:spPr/>
        <p:txBody>
          <a:bodyPr/>
          <a:lstStyle/>
          <a:p>
            <a:fld id="{30B908B3-0DAA-49D7-9F00-8D487C6CCC91}" type="slidenum">
              <a:rPr lang="it-IT" smtClean="0"/>
              <a:pPr/>
              <a:t>19</a:t>
            </a:fld>
            <a:endParaRPr lang="it-IT" dirty="0"/>
          </a:p>
        </p:txBody>
      </p:sp>
      <p:pic>
        <p:nvPicPr>
          <p:cNvPr id="7" name="Immagine 6">
            <a:extLst>
              <a:ext uri="{FF2B5EF4-FFF2-40B4-BE49-F238E27FC236}">
                <a16:creationId xmlns:a16="http://schemas.microsoft.com/office/drawing/2014/main" id="{FDFD0842-634D-4AE9-BC77-5E40A4DEB1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12896" y="653116"/>
            <a:ext cx="2594901" cy="2237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AEAD0D3-539B-4F9B-97FE-A65E4D1EAB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65972" y="3976148"/>
            <a:ext cx="2061017" cy="1402860"/>
          </a:xfrm>
          <a:prstGeom prst="rect">
            <a:avLst/>
          </a:prstGeom>
        </p:spPr>
      </p:pic>
      <p:pic>
        <p:nvPicPr>
          <p:cNvPr id="14344" name="Picture 8" descr="https://www.essentialsql.com/wp-content/uploads/2014/05/database-parts.jpg"/>
          <p:cNvPicPr>
            <a:picLocks noChangeAspect="1" noChangeArrowheads="1"/>
          </p:cNvPicPr>
          <p:nvPr/>
        </p:nvPicPr>
        <p:blipFill>
          <a:blip r:embed="rId4" cstate="print"/>
          <a:srcRect/>
          <a:stretch>
            <a:fillRect/>
          </a:stretch>
        </p:blipFill>
        <p:spPr bwMode="auto">
          <a:xfrm>
            <a:off x="5265439" y="651611"/>
            <a:ext cx="2267344" cy="2267344"/>
          </a:xfrm>
          <a:prstGeom prst="rect">
            <a:avLst/>
          </a:prstGeom>
          <a:noFill/>
        </p:spPr>
      </p:pic>
      <p:sp>
        <p:nvSpPr>
          <p:cNvPr id="2" name="Title 1"/>
          <p:cNvSpPr>
            <a:spLocks noGrp="1"/>
          </p:cNvSpPr>
          <p:nvPr>
            <p:ph type="title"/>
          </p:nvPr>
        </p:nvSpPr>
        <p:spPr/>
        <p:txBody>
          <a:bodyPr>
            <a:normAutofit fontScale="90000"/>
          </a:bodyPr>
          <a:lstStyle/>
          <a:p>
            <a:r>
              <a:rPr lang="it-IT" dirty="0"/>
              <a:t>Dai dati (open) alla trasparenza</a:t>
            </a:r>
          </a:p>
        </p:txBody>
      </p:sp>
      <p:sp>
        <p:nvSpPr>
          <p:cNvPr id="3" name="Content Placeholder 2"/>
          <p:cNvSpPr>
            <a:spLocks noGrp="1"/>
          </p:cNvSpPr>
          <p:nvPr>
            <p:ph idx="1"/>
          </p:nvPr>
        </p:nvSpPr>
        <p:spPr/>
        <p:txBody>
          <a:bodyPr/>
          <a:lstStyle/>
          <a:p>
            <a:pPr>
              <a:buNone/>
            </a:pPr>
            <a:endParaRPr lang="it-IT" dirty="0"/>
          </a:p>
          <a:p>
            <a:pPr>
              <a:buNone/>
            </a:pPr>
            <a:endParaRPr lang="it-IT" dirty="0"/>
          </a:p>
        </p:txBody>
      </p:sp>
      <p:sp>
        <p:nvSpPr>
          <p:cNvPr id="4" name="Rounded Rectangle 3"/>
          <p:cNvSpPr/>
          <p:nvPr/>
        </p:nvSpPr>
        <p:spPr>
          <a:xfrm>
            <a:off x="173051" y="741421"/>
            <a:ext cx="3894894" cy="2088232"/>
          </a:xfrm>
          <a:prstGeom prst="roundRect">
            <a:avLst>
              <a:gd name="adj" fmla="val 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t>dati</a:t>
            </a:r>
          </a:p>
        </p:txBody>
      </p:sp>
      <p:pic>
        <p:nvPicPr>
          <p:cNvPr id="14340" name="Picture 4" descr="https://marketingland.com/wp-content/ml-loads/2014/12/man-data-analytics-chalkboard-ss-1920.jpg"/>
          <p:cNvPicPr>
            <a:picLocks noChangeAspect="1" noChangeArrowheads="1"/>
          </p:cNvPicPr>
          <p:nvPr/>
        </p:nvPicPr>
        <p:blipFill>
          <a:blip r:embed="rId5" cstate="print"/>
          <a:srcRect/>
          <a:stretch>
            <a:fillRect/>
          </a:stretch>
        </p:blipFill>
        <p:spPr bwMode="auto">
          <a:xfrm>
            <a:off x="2120498" y="3995687"/>
            <a:ext cx="2559999" cy="1440000"/>
          </a:xfrm>
          <a:prstGeom prst="rect">
            <a:avLst/>
          </a:prstGeom>
          <a:noFill/>
        </p:spPr>
      </p:pic>
      <p:pic>
        <p:nvPicPr>
          <p:cNvPr id="14342" name="Picture 6" descr="http://www.sicanianews.it/wp-content/uploads/2015/09/4giornalismo_lavori.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7581" y="3995687"/>
            <a:ext cx="1918245" cy="1440000"/>
          </a:xfrm>
          <a:prstGeom prst="rect">
            <a:avLst/>
          </a:prstGeom>
          <a:noFill/>
        </p:spPr>
      </p:pic>
      <p:pic>
        <p:nvPicPr>
          <p:cNvPr id="14338" name="Picture 2" descr="https://www.thesearchagency.com/wp-content/uploads/2013/06/data.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38955" y="723219"/>
            <a:ext cx="3011488" cy="2088232"/>
          </a:xfrm>
          <a:prstGeom prst="rect">
            <a:avLst/>
          </a:prstGeom>
          <a:noFill/>
        </p:spPr>
      </p:pic>
      <p:sp>
        <p:nvSpPr>
          <p:cNvPr id="12" name="Slide Number Placeholder 11"/>
          <p:cNvSpPr>
            <a:spLocks noGrp="1"/>
          </p:cNvSpPr>
          <p:nvPr>
            <p:ph type="sldNum" sz="quarter" idx="12"/>
          </p:nvPr>
        </p:nvSpPr>
        <p:spPr/>
        <p:txBody>
          <a:bodyPr/>
          <a:lstStyle/>
          <a:p>
            <a:fld id="{30B908B3-0DAA-49D7-9F00-8D487C6CCC91}" type="slidenum">
              <a:rPr lang="it-IT" smtClean="0"/>
              <a:pPr/>
              <a:t>2</a:t>
            </a:fld>
            <a:endParaRPr lang="it-IT" dirty="0"/>
          </a:p>
        </p:txBody>
      </p:sp>
      <p:pic>
        <p:nvPicPr>
          <p:cNvPr id="6" name="Immagine 5">
            <a:extLst>
              <a:ext uri="{FF2B5EF4-FFF2-40B4-BE49-F238E27FC236}">
                <a16:creationId xmlns:a16="http://schemas.microsoft.com/office/drawing/2014/main" id="{95A7A96D-4726-4D3D-920C-AD6D32F2999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78289" y="3976148"/>
            <a:ext cx="2008940" cy="1440000"/>
          </a:xfrm>
          <a:prstGeom prst="rect">
            <a:avLst/>
          </a:prstGeom>
        </p:spPr>
      </p:pic>
      <p:sp>
        <p:nvSpPr>
          <p:cNvPr id="5" name="Round Diagonal Corner Rectangle 4"/>
          <p:cNvSpPr/>
          <p:nvPr/>
        </p:nvSpPr>
        <p:spPr>
          <a:xfrm>
            <a:off x="173051" y="2932584"/>
            <a:ext cx="8773181" cy="1271589"/>
          </a:xfrm>
          <a:prstGeom prst="snip1Rect">
            <a:avLst/>
          </a:prstGeom>
          <a:solidFill>
            <a:srgbClr val="0066FF">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t>opendata </a:t>
            </a:r>
            <a:r>
              <a:rPr lang="it-IT" sz="3200" dirty="0">
                <a:sym typeface="Wingdings" panose="05000000000000000000" pitchFamily="2" charset="2"/>
              </a:rPr>
              <a:t></a:t>
            </a:r>
            <a:r>
              <a:rPr lang="it-IT" sz="5400" dirty="0">
                <a:sym typeface="Wingdings" panose="05000000000000000000" pitchFamily="2" charset="2"/>
              </a:rPr>
              <a:t> </a:t>
            </a:r>
            <a:r>
              <a:rPr lang="it-IT" sz="5400" dirty="0"/>
              <a:t>trasparenza</a:t>
            </a:r>
          </a:p>
        </p:txBody>
      </p:sp>
      <p:sp>
        <p:nvSpPr>
          <p:cNvPr id="15" name="CasellaDiTesto 14">
            <a:extLst>
              <a:ext uri="{FF2B5EF4-FFF2-40B4-BE49-F238E27FC236}">
                <a16:creationId xmlns:a16="http://schemas.microsoft.com/office/drawing/2014/main" id="{31B593ED-0F22-4D7F-AFF2-5B8DF95DC809}"/>
              </a:ext>
            </a:extLst>
          </p:cNvPr>
          <p:cNvSpPr txBox="1"/>
          <p:nvPr/>
        </p:nvSpPr>
        <p:spPr>
          <a:xfrm>
            <a:off x="4655345" y="5538218"/>
            <a:ext cx="2343383" cy="1077218"/>
          </a:xfrm>
          <a:prstGeom prst="rect">
            <a:avLst/>
          </a:prstGeom>
          <a:noFill/>
        </p:spPr>
        <p:txBody>
          <a:bodyPr wrap="square" rtlCol="0">
            <a:spAutoFit/>
          </a:bodyPr>
          <a:lstStyle/>
          <a:p>
            <a:r>
              <a:rPr lang="it-IT" sz="1600" dirty="0"/>
              <a:t>Comunicare - raccontare</a:t>
            </a:r>
          </a:p>
          <a:p>
            <a:r>
              <a:rPr lang="it-IT" sz="1600" dirty="0"/>
              <a:t>Coinvolgere</a:t>
            </a:r>
          </a:p>
          <a:p>
            <a:r>
              <a:rPr lang="it-IT" sz="1600" dirty="0"/>
              <a:t>Facilitare la partecipazione</a:t>
            </a:r>
          </a:p>
        </p:txBody>
      </p:sp>
      <p:sp>
        <p:nvSpPr>
          <p:cNvPr id="16" name="CasellaDiTesto 15">
            <a:extLst>
              <a:ext uri="{FF2B5EF4-FFF2-40B4-BE49-F238E27FC236}">
                <a16:creationId xmlns:a16="http://schemas.microsoft.com/office/drawing/2014/main" id="{DAF5B487-17CC-42E6-B1E6-7A62D5938574}"/>
              </a:ext>
            </a:extLst>
          </p:cNvPr>
          <p:cNvSpPr txBox="1"/>
          <p:nvPr/>
        </p:nvSpPr>
        <p:spPr>
          <a:xfrm>
            <a:off x="122458" y="5520885"/>
            <a:ext cx="1923951" cy="584775"/>
          </a:xfrm>
          <a:prstGeom prst="rect">
            <a:avLst/>
          </a:prstGeom>
          <a:noFill/>
        </p:spPr>
        <p:txBody>
          <a:bodyPr wrap="square" rtlCol="0">
            <a:spAutoFit/>
          </a:bodyPr>
          <a:lstStyle/>
          <a:p>
            <a:r>
              <a:rPr lang="it-IT" sz="1600" dirty="0"/>
              <a:t>Analizzare, ripulire, «impastare» i dati</a:t>
            </a:r>
          </a:p>
        </p:txBody>
      </p:sp>
      <p:sp>
        <p:nvSpPr>
          <p:cNvPr id="17" name="CasellaDiTesto 16">
            <a:extLst>
              <a:ext uri="{FF2B5EF4-FFF2-40B4-BE49-F238E27FC236}">
                <a16:creationId xmlns:a16="http://schemas.microsoft.com/office/drawing/2014/main" id="{B3CEFF64-C2B2-4F2F-B2A3-E637C8186695}"/>
              </a:ext>
            </a:extLst>
          </p:cNvPr>
          <p:cNvSpPr txBox="1"/>
          <p:nvPr/>
        </p:nvSpPr>
        <p:spPr>
          <a:xfrm>
            <a:off x="2145272" y="5540500"/>
            <a:ext cx="1918244" cy="584775"/>
          </a:xfrm>
          <a:prstGeom prst="rect">
            <a:avLst/>
          </a:prstGeom>
          <a:noFill/>
        </p:spPr>
        <p:txBody>
          <a:bodyPr wrap="square" rtlCol="0">
            <a:spAutoFit/>
          </a:bodyPr>
          <a:lstStyle/>
          <a:p>
            <a:r>
              <a:rPr lang="it-IT" sz="1600" dirty="0"/>
              <a:t>Trasformare i dati in informazione</a:t>
            </a:r>
          </a:p>
        </p:txBody>
      </p:sp>
      <p:sp>
        <p:nvSpPr>
          <p:cNvPr id="8" name="Freccia curva 7">
            <a:extLst>
              <a:ext uri="{FF2B5EF4-FFF2-40B4-BE49-F238E27FC236}">
                <a16:creationId xmlns:a16="http://schemas.microsoft.com/office/drawing/2014/main" id="{4E3835AF-C121-48E3-9232-4BC20B603959}"/>
              </a:ext>
            </a:extLst>
          </p:cNvPr>
          <p:cNvSpPr/>
          <p:nvPr/>
        </p:nvSpPr>
        <p:spPr>
          <a:xfrm rot="5400000">
            <a:off x="6952862" y="1159626"/>
            <a:ext cx="1098074" cy="2205576"/>
          </a:xfrm>
          <a:prstGeom prst="bentArrow">
            <a:avLst>
              <a:gd name="adj1" fmla="val 25000"/>
              <a:gd name="adj2" fmla="val 23775"/>
              <a:gd name="adj3" fmla="val 25000"/>
              <a:gd name="adj4"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CasellaDiTesto 18">
            <a:extLst>
              <a:ext uri="{FF2B5EF4-FFF2-40B4-BE49-F238E27FC236}">
                <a16:creationId xmlns:a16="http://schemas.microsoft.com/office/drawing/2014/main" id="{43EB19CC-FAE3-4D9D-A5C2-4EB7119EF5BB}"/>
              </a:ext>
            </a:extLst>
          </p:cNvPr>
          <p:cNvSpPr txBox="1"/>
          <p:nvPr/>
        </p:nvSpPr>
        <p:spPr>
          <a:xfrm>
            <a:off x="6803669" y="5512189"/>
            <a:ext cx="2114187" cy="830997"/>
          </a:xfrm>
          <a:prstGeom prst="rect">
            <a:avLst/>
          </a:prstGeom>
          <a:noFill/>
        </p:spPr>
        <p:txBody>
          <a:bodyPr wrap="square" rtlCol="0">
            <a:spAutoFit/>
          </a:bodyPr>
          <a:lstStyle/>
          <a:p>
            <a:r>
              <a:rPr lang="it-IT" sz="1600" dirty="0"/>
              <a:t>Agire (ed evitare che si possa agire CONTRO la trasparenza)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BE23EF-6E90-4543-A252-9238FD96605C}"/>
              </a:ext>
            </a:extLst>
          </p:cNvPr>
          <p:cNvSpPr>
            <a:spLocks noGrp="1"/>
          </p:cNvSpPr>
          <p:nvPr>
            <p:ph type="title"/>
          </p:nvPr>
        </p:nvSpPr>
        <p:spPr/>
        <p:txBody>
          <a:bodyPr>
            <a:noAutofit/>
          </a:bodyPr>
          <a:lstStyle/>
          <a:p>
            <a:r>
              <a:rPr lang="it-IT" sz="2800" dirty="0"/>
              <a:t>Accettabilità degli opendata per la trasparenza</a:t>
            </a:r>
          </a:p>
        </p:txBody>
      </p:sp>
      <p:sp>
        <p:nvSpPr>
          <p:cNvPr id="3" name="Segnaposto contenuto 2">
            <a:extLst>
              <a:ext uri="{FF2B5EF4-FFF2-40B4-BE49-F238E27FC236}">
                <a16:creationId xmlns:a16="http://schemas.microsoft.com/office/drawing/2014/main" id="{4FECD093-4E23-4C3F-8811-152C2EAEA6E1}"/>
              </a:ext>
            </a:extLst>
          </p:cNvPr>
          <p:cNvSpPr>
            <a:spLocks noGrp="1"/>
          </p:cNvSpPr>
          <p:nvPr>
            <p:ph idx="1"/>
          </p:nvPr>
        </p:nvSpPr>
        <p:spPr>
          <a:xfrm>
            <a:off x="0" y="548680"/>
            <a:ext cx="9144000" cy="6309320"/>
          </a:xfrm>
        </p:spPr>
        <p:txBody>
          <a:bodyPr>
            <a:normAutofit lnSpcReduction="10000"/>
          </a:bodyPr>
          <a:lstStyle/>
          <a:p>
            <a:r>
              <a:rPr lang="it-IT" dirty="0"/>
              <a:t>Aziende e stakeholder a volte non vogliono la trasparenza quando «invadono» il loro mercato;</a:t>
            </a:r>
          </a:p>
          <a:p>
            <a:endParaRPr lang="it-IT" dirty="0"/>
          </a:p>
          <a:p>
            <a:r>
              <a:rPr lang="it-IT" dirty="0"/>
              <a:t>C’è poca «domanda», poco interesse da parte del cittadino?</a:t>
            </a:r>
          </a:p>
          <a:p>
            <a:endParaRPr lang="it-IT" dirty="0"/>
          </a:p>
          <a:p>
            <a:r>
              <a:rPr lang="it-IT" dirty="0"/>
              <a:t>Per le aziende «piccole» c’è sovrapposizione tra dati personali e dati aziendali: che fare? </a:t>
            </a:r>
            <a:r>
              <a:rPr lang="it-IT" dirty="0">
                <a:sym typeface="Wingdings" panose="05000000000000000000" pitchFamily="2" charset="2"/>
              </a:rPr>
              <a:t> stesso problema per alcune strutture ricettive</a:t>
            </a:r>
          </a:p>
          <a:p>
            <a:endParaRPr lang="it-IT" dirty="0"/>
          </a:p>
          <a:p>
            <a:r>
              <a:rPr lang="it-IT" dirty="0"/>
              <a:t>Chi deve fare cultura della trasparenza a volte non è pronto! </a:t>
            </a:r>
          </a:p>
          <a:p>
            <a:endParaRPr lang="it-IT" dirty="0"/>
          </a:p>
        </p:txBody>
      </p:sp>
      <p:sp>
        <p:nvSpPr>
          <p:cNvPr id="4" name="Segnaposto numero diapositiva 3">
            <a:extLst>
              <a:ext uri="{FF2B5EF4-FFF2-40B4-BE49-F238E27FC236}">
                <a16:creationId xmlns:a16="http://schemas.microsoft.com/office/drawing/2014/main" id="{CF0F719A-CA3C-40C2-B1BD-DBEEBCA09631}"/>
              </a:ext>
            </a:extLst>
          </p:cNvPr>
          <p:cNvSpPr>
            <a:spLocks noGrp="1"/>
          </p:cNvSpPr>
          <p:nvPr>
            <p:ph type="sldNum" sz="quarter" idx="12"/>
          </p:nvPr>
        </p:nvSpPr>
        <p:spPr/>
        <p:txBody>
          <a:bodyPr/>
          <a:lstStyle/>
          <a:p>
            <a:fld id="{30B908B3-0DAA-49D7-9F00-8D487C6CCC91}" type="slidenum">
              <a:rPr lang="it-IT" smtClean="0"/>
              <a:pPr/>
              <a:t>20</a:t>
            </a:fld>
            <a:endParaRPr lang="it-IT" dirty="0"/>
          </a:p>
        </p:txBody>
      </p:sp>
    </p:spTree>
    <p:extLst>
      <p:ext uri="{BB962C8B-B14F-4D97-AF65-F5344CB8AC3E}">
        <p14:creationId xmlns:p14="http://schemas.microsoft.com/office/powerpoint/2010/main" val="42857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EF6BC-7200-4004-AEC1-8F2366E326F4}"/>
              </a:ext>
            </a:extLst>
          </p:cNvPr>
          <p:cNvSpPr>
            <a:spLocks noGrp="1"/>
          </p:cNvSpPr>
          <p:nvPr>
            <p:ph type="title"/>
          </p:nvPr>
        </p:nvSpPr>
        <p:spPr/>
        <p:txBody>
          <a:bodyPr>
            <a:normAutofit fontScale="90000"/>
          </a:bodyPr>
          <a:lstStyle/>
          <a:p>
            <a:endParaRPr lang="it-IT"/>
          </a:p>
        </p:txBody>
      </p:sp>
      <p:sp>
        <p:nvSpPr>
          <p:cNvPr id="3" name="Segnaposto contenuto 2">
            <a:extLst>
              <a:ext uri="{FF2B5EF4-FFF2-40B4-BE49-F238E27FC236}">
                <a16:creationId xmlns:a16="http://schemas.microsoft.com/office/drawing/2014/main" id="{0EA44A40-98F0-407E-A039-74ACD59F19DB}"/>
              </a:ext>
            </a:extLst>
          </p:cNvPr>
          <p:cNvSpPr>
            <a:spLocks noGrp="1"/>
          </p:cNvSpPr>
          <p:nvPr>
            <p:ph idx="1"/>
          </p:nvPr>
        </p:nvSpPr>
        <p:spPr>
          <a:xfrm>
            <a:off x="0" y="548680"/>
            <a:ext cx="9144000" cy="6192688"/>
          </a:xfrm>
        </p:spPr>
        <p:txBody>
          <a:bodyPr>
            <a:normAutofit/>
          </a:bodyPr>
          <a:lstStyle/>
          <a:p>
            <a:pPr algn="ctr"/>
            <a:endParaRPr lang="it-IT" dirty="0"/>
          </a:p>
          <a:p>
            <a:pPr algn="ctr"/>
            <a:r>
              <a:rPr lang="it-IT" dirty="0"/>
              <a:t>Grazie</a:t>
            </a:r>
          </a:p>
          <a:p>
            <a:pPr algn="ctr"/>
            <a:endParaRPr lang="it-IT" dirty="0"/>
          </a:p>
          <a:p>
            <a:pPr algn="ctr"/>
            <a:r>
              <a:rPr lang="it-IT" dirty="0"/>
              <a:t>Commenti?</a:t>
            </a:r>
          </a:p>
          <a:p>
            <a:pPr algn="ctr"/>
            <a:r>
              <a:rPr lang="it-IT" dirty="0"/>
              <a:t>Considerazioni?</a:t>
            </a:r>
          </a:p>
          <a:p>
            <a:pPr algn="ctr"/>
            <a:endParaRPr lang="it-IT" dirty="0"/>
          </a:p>
          <a:p>
            <a:pPr algn="ctr"/>
            <a:endParaRPr lang="it-IT" dirty="0"/>
          </a:p>
          <a:p>
            <a:pPr algn="ctr"/>
            <a:endParaRPr lang="it-IT" dirty="0"/>
          </a:p>
          <a:p>
            <a:pPr algn="ctr"/>
            <a:endParaRPr lang="it-IT" dirty="0"/>
          </a:p>
          <a:p>
            <a:pPr algn="r"/>
            <a:r>
              <a:rPr lang="it-IT" sz="1800" dirty="0">
                <a:hlinkClick r:id="rId3"/>
              </a:rPr>
              <a:t>https://www.fabiodisconzi.com/</a:t>
            </a:r>
            <a:endParaRPr lang="it-IT" sz="1800" dirty="0"/>
          </a:p>
          <a:p>
            <a:pPr algn="r"/>
            <a:r>
              <a:rPr lang="it-IT" sz="1800" dirty="0">
                <a:hlinkClick r:id="rId4"/>
              </a:rPr>
              <a:t>https://www.opensoldipubblici.it/</a:t>
            </a:r>
            <a:endParaRPr lang="it-IT" sz="1800" dirty="0"/>
          </a:p>
        </p:txBody>
      </p:sp>
      <p:sp>
        <p:nvSpPr>
          <p:cNvPr id="4" name="Segnaposto numero diapositiva 3">
            <a:extLst>
              <a:ext uri="{FF2B5EF4-FFF2-40B4-BE49-F238E27FC236}">
                <a16:creationId xmlns:a16="http://schemas.microsoft.com/office/drawing/2014/main" id="{61726712-5BAE-40D2-9483-F91F59710284}"/>
              </a:ext>
            </a:extLst>
          </p:cNvPr>
          <p:cNvSpPr>
            <a:spLocks noGrp="1"/>
          </p:cNvSpPr>
          <p:nvPr>
            <p:ph type="sldNum" sz="quarter" idx="12"/>
          </p:nvPr>
        </p:nvSpPr>
        <p:spPr/>
        <p:txBody>
          <a:bodyPr/>
          <a:lstStyle/>
          <a:p>
            <a:fld id="{30B908B3-0DAA-49D7-9F00-8D487C6CCC91}" type="slidenum">
              <a:rPr lang="it-IT" smtClean="0"/>
              <a:pPr/>
              <a:t>21</a:t>
            </a:fld>
            <a:endParaRPr lang="it-IT" dirty="0"/>
          </a:p>
        </p:txBody>
      </p:sp>
      <p:sp>
        <p:nvSpPr>
          <p:cNvPr id="5" name="Rettangolo 4">
            <a:extLst>
              <a:ext uri="{FF2B5EF4-FFF2-40B4-BE49-F238E27FC236}">
                <a16:creationId xmlns:a16="http://schemas.microsoft.com/office/drawing/2014/main" id="{21C64321-8EB5-4DCC-8E22-45F516B2E190}"/>
              </a:ext>
            </a:extLst>
          </p:cNvPr>
          <p:cNvSpPr/>
          <p:nvPr/>
        </p:nvSpPr>
        <p:spPr>
          <a:xfrm>
            <a:off x="1504216" y="3675583"/>
            <a:ext cx="4572000" cy="1569660"/>
          </a:xfrm>
          <a:prstGeom prst="rect">
            <a:avLst/>
          </a:prstGeom>
        </p:spPr>
        <p:txBody>
          <a:bodyPr>
            <a:spAutoFit/>
          </a:bodyPr>
          <a:lstStyle/>
          <a:p>
            <a:pPr fontAlgn="base"/>
            <a:r>
              <a:rPr lang="it-IT" sz="2400" dirty="0">
                <a:solidFill>
                  <a:srgbClr val="000000"/>
                </a:solidFill>
                <a:latin typeface="Calibri Light" panose="020F0302020204030204" pitchFamily="34" charset="0"/>
              </a:rPr>
              <a:t>fabio@fabiodisconzi.com</a:t>
            </a:r>
            <a:r>
              <a:rPr lang="en-US" sz="2400" dirty="0">
                <a:latin typeface="Calibri Light" panose="020F0302020204030204" pitchFamily="34" charset="0"/>
              </a:rPr>
              <a:t>​</a:t>
            </a:r>
            <a:endParaRPr lang="en-US" sz="2400" dirty="0">
              <a:latin typeface="&amp;quot"/>
            </a:endParaRPr>
          </a:p>
          <a:p>
            <a:pPr fontAlgn="base"/>
            <a:r>
              <a:rPr lang="it-IT" sz="2400" dirty="0" err="1">
                <a:solidFill>
                  <a:srgbClr val="000000"/>
                </a:solidFill>
                <a:latin typeface="Calibri Light" panose="020F0302020204030204" pitchFamily="34" charset="0"/>
              </a:rPr>
              <a:t>fabiodisconzi</a:t>
            </a:r>
            <a:r>
              <a:rPr lang="en-US" sz="2400" dirty="0">
                <a:latin typeface="Calibri Light" panose="020F0302020204030204" pitchFamily="34" charset="0"/>
              </a:rPr>
              <a:t>​</a:t>
            </a:r>
            <a:endParaRPr lang="en-US" sz="2400" dirty="0">
              <a:latin typeface="&amp;quot"/>
            </a:endParaRPr>
          </a:p>
          <a:p>
            <a:pPr fontAlgn="base"/>
            <a:r>
              <a:rPr lang="it-IT" sz="2400" dirty="0" err="1">
                <a:solidFill>
                  <a:srgbClr val="000000"/>
                </a:solidFill>
                <a:latin typeface="Calibri Light" panose="020F0302020204030204" pitchFamily="34" charset="0"/>
              </a:rPr>
              <a:t>fabiodisconzi</a:t>
            </a:r>
            <a:r>
              <a:rPr lang="en-US" sz="2400" dirty="0">
                <a:latin typeface="Calibri Light" panose="020F0302020204030204" pitchFamily="34" charset="0"/>
              </a:rPr>
              <a:t>​</a:t>
            </a:r>
            <a:endParaRPr lang="en-US" sz="2400" dirty="0">
              <a:latin typeface="&amp;quot"/>
            </a:endParaRPr>
          </a:p>
          <a:p>
            <a:pPr fontAlgn="base"/>
            <a:r>
              <a:rPr lang="it-IT" sz="2400" dirty="0">
                <a:solidFill>
                  <a:srgbClr val="000000"/>
                </a:solidFill>
                <a:latin typeface="Calibri Light" panose="020F0302020204030204" pitchFamily="34" charset="0"/>
              </a:rPr>
              <a:t>www.fabiodisconzi.com</a:t>
            </a:r>
            <a:endParaRPr lang="en-US" sz="2400" b="0" i="0" u="none" strike="noStrike" dirty="0">
              <a:effectLst/>
              <a:latin typeface="&amp;quot"/>
            </a:endParaRPr>
          </a:p>
        </p:txBody>
      </p:sp>
      <p:pic>
        <p:nvPicPr>
          <p:cNvPr id="1026" name="Picture 2">
            <a:extLst>
              <a:ext uri="{FF2B5EF4-FFF2-40B4-BE49-F238E27FC236}">
                <a16:creationId xmlns:a16="http://schemas.microsoft.com/office/drawing/2014/main" id="{FF2EDA52-1DDA-4965-AABF-764A0D19A93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1139" y="377993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8847771-98F0-4DEF-AE8F-9EB54EE3D74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71139" y="4098463"/>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95C6476-B427-4680-AB43-E5C2E9AF443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71139" y="4435202"/>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E0AC4CD5-D125-40F5-9FB0-310591F03C3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71139" y="4797152"/>
            <a:ext cx="361950"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64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Chiunque può «fare trasparenza»</a:t>
            </a:r>
          </a:p>
        </p:txBody>
      </p:sp>
      <p:sp>
        <p:nvSpPr>
          <p:cNvPr id="9" name="Content Placeholder 8"/>
          <p:cNvSpPr>
            <a:spLocks noGrp="1"/>
          </p:cNvSpPr>
          <p:nvPr>
            <p:ph idx="1"/>
          </p:nvPr>
        </p:nvSpPr>
        <p:spPr/>
        <p:txBody>
          <a:bodyPr/>
          <a:lstStyle/>
          <a:p>
            <a:endParaRPr lang="it-IT"/>
          </a:p>
        </p:txBody>
      </p:sp>
      <p:pic>
        <p:nvPicPr>
          <p:cNvPr id="1026" name="Picture 2" descr="https://austinknight.com/wp-content/uploads/2015/04/DesignVSUX.jpe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764704"/>
            <a:ext cx="9144000" cy="6093296"/>
          </a:xfrm>
          <a:prstGeom prst="rect">
            <a:avLst/>
          </a:prstGeom>
          <a:noFill/>
        </p:spPr>
      </p:pic>
      <p:sp>
        <p:nvSpPr>
          <p:cNvPr id="5" name="Rectangle 4"/>
          <p:cNvSpPr/>
          <p:nvPr/>
        </p:nvSpPr>
        <p:spPr>
          <a:xfrm>
            <a:off x="971600" y="3789040"/>
            <a:ext cx="3528392" cy="1152128"/>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Formazione: percorsi </a:t>
            </a:r>
            <a:r>
              <a:rPr lang="it-IT" sz="3600" b="1" dirty="0"/>
              <a:t>formali</a:t>
            </a:r>
          </a:p>
        </p:txBody>
      </p:sp>
      <p:sp>
        <p:nvSpPr>
          <p:cNvPr id="6" name="Rectangle 5"/>
          <p:cNvSpPr/>
          <p:nvPr/>
        </p:nvSpPr>
        <p:spPr>
          <a:xfrm>
            <a:off x="5868144" y="5013176"/>
            <a:ext cx="2880320" cy="1152128"/>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Formazione </a:t>
            </a:r>
            <a:r>
              <a:rPr lang="it-IT" sz="3600" b="1" i="1" dirty="0"/>
              <a:t>informale</a:t>
            </a:r>
          </a:p>
        </p:txBody>
      </p:sp>
      <p:sp>
        <p:nvSpPr>
          <p:cNvPr id="7" name="Slide Number Placeholder 6"/>
          <p:cNvSpPr>
            <a:spLocks noGrp="1"/>
          </p:cNvSpPr>
          <p:nvPr>
            <p:ph type="sldNum" sz="quarter" idx="12"/>
          </p:nvPr>
        </p:nvSpPr>
        <p:spPr/>
        <p:txBody>
          <a:bodyPr/>
          <a:lstStyle/>
          <a:p>
            <a:fld id="{30B908B3-0DAA-49D7-9F00-8D487C6CCC91}" type="slidenum">
              <a:rPr lang="it-IT" smtClean="0"/>
              <a:pPr/>
              <a:t>3</a:t>
            </a:fld>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en-GB" sz="2400" dirty="0"/>
              <a:t>Yes (global point of view) VS No (local point of view)</a:t>
            </a:r>
          </a:p>
        </p:txBody>
      </p:sp>
      <p:sp>
        <p:nvSpPr>
          <p:cNvPr id="8" name="Segnaposto contenuto 7">
            <a:extLst>
              <a:ext uri="{FF2B5EF4-FFF2-40B4-BE49-F238E27FC236}">
                <a16:creationId xmlns:a16="http://schemas.microsoft.com/office/drawing/2014/main" id="{49DE186F-F1F8-45AF-A6F0-F16493E82533}"/>
              </a:ext>
            </a:extLst>
          </p:cNvPr>
          <p:cNvSpPr>
            <a:spLocks noGrp="1"/>
          </p:cNvSpPr>
          <p:nvPr>
            <p:ph idx="1"/>
          </p:nvPr>
        </p:nvSpPr>
        <p:spPr/>
        <p:txBody>
          <a:bodyPr/>
          <a:lstStyle/>
          <a:p>
            <a:endParaRPr lang="it-IT"/>
          </a:p>
        </p:txBody>
      </p:sp>
      <p:sp>
        <p:nvSpPr>
          <p:cNvPr id="17" name="Segnaposto numero diapositiva 16"/>
          <p:cNvSpPr>
            <a:spLocks noGrp="1"/>
          </p:cNvSpPr>
          <p:nvPr>
            <p:ph type="sldNum" sz="quarter" idx="12"/>
          </p:nvPr>
        </p:nvSpPr>
        <p:spPr/>
        <p:txBody>
          <a:bodyPr/>
          <a:lstStyle/>
          <a:p>
            <a:fld id="{491F26A6-43CE-4E3F-8DC2-36DD114C9EAD}" type="slidenum">
              <a:rPr lang="it-IT" smtClean="0"/>
              <a:pPr/>
              <a:t>4</a:t>
            </a:fld>
            <a:endParaRPr lang="it-IT"/>
          </a:p>
        </p:txBody>
      </p:sp>
      <p:pic>
        <p:nvPicPr>
          <p:cNvPr id="1026" name="Picture 2"/>
          <p:cNvPicPr>
            <a:picLocks noChangeAspect="1" noChangeArrowheads="1"/>
          </p:cNvPicPr>
          <p:nvPr/>
        </p:nvPicPr>
        <p:blipFill>
          <a:blip r:embed="rId3" cstate="print"/>
          <a:srcRect/>
          <a:stretch>
            <a:fillRect/>
          </a:stretch>
        </p:blipFill>
        <p:spPr bwMode="auto">
          <a:xfrm>
            <a:off x="108012" y="4608512"/>
            <a:ext cx="2267744" cy="170080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r="-1205"/>
          <a:stretch>
            <a:fillRect/>
          </a:stretch>
        </p:blipFill>
        <p:spPr bwMode="auto">
          <a:xfrm>
            <a:off x="2464241" y="4622509"/>
            <a:ext cx="4248472" cy="167281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36096" y="764704"/>
            <a:ext cx="2126067" cy="1872208"/>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154938" y="548680"/>
            <a:ext cx="1989062" cy="1319411"/>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508104" y="3068960"/>
            <a:ext cx="1689876" cy="1741353"/>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020272" y="2996952"/>
            <a:ext cx="1941512" cy="1860798"/>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748248" y="4720528"/>
            <a:ext cx="2086405" cy="1574794"/>
          </a:xfrm>
          <a:prstGeom prst="rect">
            <a:avLst/>
          </a:prstGeom>
          <a:noFill/>
          <a:ln w="9525">
            <a:noFill/>
            <a:miter lim="800000"/>
            <a:headEnd/>
            <a:tailEnd/>
          </a:ln>
        </p:spPr>
      </p:pic>
      <p:grpSp>
        <p:nvGrpSpPr>
          <p:cNvPr id="3" name="Gruppo 18"/>
          <p:cNvGrpSpPr/>
          <p:nvPr/>
        </p:nvGrpSpPr>
        <p:grpSpPr>
          <a:xfrm>
            <a:off x="179512" y="548680"/>
            <a:ext cx="5280587" cy="4032448"/>
            <a:chOff x="179512" y="548680"/>
            <a:chExt cx="5280587" cy="4032448"/>
          </a:xfrm>
        </p:grpSpPr>
        <p:pic>
          <p:nvPicPr>
            <p:cNvPr id="1037" name="Picture 1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79512" y="548680"/>
              <a:ext cx="5280587" cy="3168352"/>
            </a:xfrm>
            <a:prstGeom prst="rect">
              <a:avLst/>
            </a:prstGeom>
            <a:noFill/>
            <a:ln w="9525">
              <a:noFill/>
              <a:miter lim="800000"/>
              <a:headEnd/>
              <a:tailEnd/>
            </a:ln>
          </p:spPr>
        </p:pic>
        <p:pic>
          <p:nvPicPr>
            <p:cNvPr id="1038" name="Picture 14"/>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555776" y="4221088"/>
              <a:ext cx="1368152" cy="360040"/>
            </a:xfrm>
            <a:prstGeom prst="rect">
              <a:avLst/>
            </a:prstGeom>
            <a:noFill/>
            <a:ln w="9525">
              <a:noFill/>
              <a:miter lim="800000"/>
              <a:headEnd/>
              <a:tailEnd/>
            </a:ln>
          </p:spPr>
        </p:pic>
      </p:grpSp>
      <p:sp>
        <p:nvSpPr>
          <p:cNvPr id="20" name="CasellaDiTesto 19"/>
          <p:cNvSpPr txBox="1"/>
          <p:nvPr/>
        </p:nvSpPr>
        <p:spPr>
          <a:xfrm>
            <a:off x="531548" y="2491487"/>
            <a:ext cx="4814792" cy="2031325"/>
          </a:xfrm>
          <a:prstGeom prst="rect">
            <a:avLst/>
          </a:prstGeom>
          <a:solidFill>
            <a:srgbClr val="FF0000">
              <a:alpha val="89020"/>
            </a:srgbClr>
          </a:solidFill>
          <a:ln w="3175">
            <a:solidFill>
              <a:schemeClr val="tx1"/>
            </a:solidFill>
          </a:ln>
        </p:spPr>
        <p:txBody>
          <a:bodyPr wrap="square" rtlCol="0">
            <a:spAutoFit/>
          </a:bodyPr>
          <a:lstStyle/>
          <a:p>
            <a:r>
              <a:rPr lang="it-IT" b="1" dirty="0">
                <a:solidFill>
                  <a:schemeClr val="bg1"/>
                </a:solidFill>
              </a:rPr>
              <a:t>40%</a:t>
            </a:r>
            <a:r>
              <a:rPr lang="it-IT" dirty="0">
                <a:solidFill>
                  <a:schemeClr val="bg1"/>
                </a:solidFill>
              </a:rPr>
              <a:t> of EU </a:t>
            </a:r>
            <a:r>
              <a:rPr lang="it-IT" dirty="0" err="1">
                <a:solidFill>
                  <a:schemeClr val="bg1"/>
                </a:solidFill>
              </a:rPr>
              <a:t>population</a:t>
            </a:r>
            <a:r>
              <a:rPr lang="it-IT" dirty="0">
                <a:solidFill>
                  <a:schemeClr val="bg1"/>
                </a:solidFill>
              </a:rPr>
              <a:t> </a:t>
            </a:r>
          </a:p>
          <a:p>
            <a:r>
              <a:rPr lang="it-IT" dirty="0" err="1">
                <a:solidFill>
                  <a:schemeClr val="bg1"/>
                </a:solidFill>
              </a:rPr>
              <a:t>Would</a:t>
            </a:r>
            <a:r>
              <a:rPr lang="it-IT" dirty="0">
                <a:solidFill>
                  <a:schemeClr val="bg1"/>
                </a:solidFill>
              </a:rPr>
              <a:t> </a:t>
            </a:r>
            <a:r>
              <a:rPr lang="it-IT" dirty="0" err="1">
                <a:solidFill>
                  <a:schemeClr val="bg1"/>
                </a:solidFill>
              </a:rPr>
              <a:t>accept</a:t>
            </a:r>
            <a:r>
              <a:rPr lang="it-IT" dirty="0">
                <a:solidFill>
                  <a:schemeClr val="bg1"/>
                </a:solidFill>
              </a:rPr>
              <a:t> to </a:t>
            </a:r>
            <a:r>
              <a:rPr lang="it-IT" dirty="0" err="1">
                <a:solidFill>
                  <a:schemeClr val="bg1"/>
                </a:solidFill>
              </a:rPr>
              <a:t>pay</a:t>
            </a:r>
            <a:r>
              <a:rPr lang="it-IT" dirty="0">
                <a:solidFill>
                  <a:schemeClr val="bg1"/>
                </a:solidFill>
              </a:rPr>
              <a:t> more for RES </a:t>
            </a:r>
            <a:r>
              <a:rPr lang="it-IT" dirty="0" err="1">
                <a:solidFill>
                  <a:schemeClr val="bg1"/>
                </a:solidFill>
              </a:rPr>
              <a:t>generated</a:t>
            </a:r>
            <a:r>
              <a:rPr lang="it-IT" dirty="0">
                <a:solidFill>
                  <a:schemeClr val="bg1"/>
                </a:solidFill>
              </a:rPr>
              <a:t> </a:t>
            </a:r>
            <a:r>
              <a:rPr lang="it-IT" dirty="0" err="1">
                <a:solidFill>
                  <a:schemeClr val="bg1"/>
                </a:solidFill>
              </a:rPr>
              <a:t>energy</a:t>
            </a:r>
            <a:r>
              <a:rPr lang="it-IT" dirty="0">
                <a:solidFill>
                  <a:schemeClr val="bg1"/>
                </a:solidFill>
              </a:rPr>
              <a:t>…</a:t>
            </a:r>
          </a:p>
          <a:p>
            <a:endParaRPr lang="it-IT" dirty="0">
              <a:solidFill>
                <a:schemeClr val="bg1"/>
              </a:solidFill>
            </a:endParaRPr>
          </a:p>
          <a:p>
            <a:r>
              <a:rPr lang="it-IT" dirty="0">
                <a:solidFill>
                  <a:schemeClr val="bg1"/>
                </a:solidFill>
              </a:rPr>
              <a:t>… </a:t>
            </a:r>
            <a:r>
              <a:rPr lang="it-IT" dirty="0" err="1">
                <a:solidFill>
                  <a:schemeClr val="bg1"/>
                </a:solidFill>
              </a:rPr>
              <a:t>but</a:t>
            </a:r>
            <a:r>
              <a:rPr lang="it-IT" dirty="0">
                <a:solidFill>
                  <a:schemeClr val="bg1"/>
                </a:solidFill>
              </a:rPr>
              <a:t>…</a:t>
            </a:r>
          </a:p>
          <a:p>
            <a:endParaRPr lang="it-IT" dirty="0">
              <a:solidFill>
                <a:schemeClr val="bg1"/>
              </a:solidFill>
            </a:endParaRPr>
          </a:p>
          <a:p>
            <a:r>
              <a:rPr lang="it-IT" dirty="0" err="1">
                <a:solidFill>
                  <a:schemeClr val="bg1"/>
                </a:solidFill>
              </a:rPr>
              <a:t>When</a:t>
            </a:r>
            <a:r>
              <a:rPr lang="it-IT" dirty="0">
                <a:solidFill>
                  <a:schemeClr val="bg1"/>
                </a:solidFill>
              </a:rPr>
              <a:t> a new RES </a:t>
            </a:r>
            <a:r>
              <a:rPr lang="it-IT" dirty="0" err="1">
                <a:solidFill>
                  <a:schemeClr val="bg1"/>
                </a:solidFill>
              </a:rPr>
              <a:t>project</a:t>
            </a:r>
            <a:r>
              <a:rPr lang="it-IT" dirty="0">
                <a:solidFill>
                  <a:schemeClr val="bg1"/>
                </a:solidFill>
              </a:rPr>
              <a:t> </a:t>
            </a:r>
            <a:r>
              <a:rPr lang="it-IT" dirty="0" err="1">
                <a:solidFill>
                  <a:schemeClr val="bg1"/>
                </a:solidFill>
              </a:rPr>
              <a:t>is</a:t>
            </a:r>
            <a:r>
              <a:rPr lang="it-IT" dirty="0">
                <a:solidFill>
                  <a:schemeClr val="bg1"/>
                </a:solidFill>
              </a:rPr>
              <a:t> </a:t>
            </a:r>
            <a:r>
              <a:rPr lang="it-IT" dirty="0" err="1">
                <a:solidFill>
                  <a:schemeClr val="bg1"/>
                </a:solidFill>
              </a:rPr>
              <a:t>announced</a:t>
            </a:r>
            <a:r>
              <a:rPr lang="it-IT" dirty="0">
                <a:solidFill>
                  <a:schemeClr val="bg1"/>
                </a:solidFill>
              </a:rPr>
              <a:t>…</a:t>
            </a:r>
          </a:p>
        </p:txBody>
      </p:sp>
      <p:pic>
        <p:nvPicPr>
          <p:cNvPr id="1029" name="Picture 5"/>
          <p:cNvPicPr>
            <a:picLocks noChangeAspect="1" noChangeArrowheads="1"/>
          </p:cNvPicPr>
          <p:nvPr/>
        </p:nvPicPr>
        <p:blipFill>
          <a:blip r:embed="rId12" cstate="print"/>
          <a:srcRect/>
          <a:stretch>
            <a:fillRect/>
          </a:stretch>
        </p:blipFill>
        <p:spPr bwMode="auto">
          <a:xfrm>
            <a:off x="7239000" y="1844824"/>
            <a:ext cx="1905000" cy="1428750"/>
          </a:xfrm>
          <a:prstGeom prst="rect">
            <a:avLst/>
          </a:prstGeom>
          <a:noFill/>
          <a:ln w="9525">
            <a:noFill/>
            <a:miter lim="800000"/>
            <a:headEnd/>
            <a:tailEnd/>
          </a:ln>
        </p:spPr>
      </p:pic>
      <p:sp>
        <p:nvSpPr>
          <p:cNvPr id="18" name="Round Diagonal Corner Rectangle 4">
            <a:extLst>
              <a:ext uri="{FF2B5EF4-FFF2-40B4-BE49-F238E27FC236}">
                <a16:creationId xmlns:a16="http://schemas.microsoft.com/office/drawing/2014/main" id="{1F961F6A-0390-444A-B9BD-1BB7A3126E0C}"/>
              </a:ext>
            </a:extLst>
          </p:cNvPr>
          <p:cNvSpPr/>
          <p:nvPr/>
        </p:nvSpPr>
        <p:spPr>
          <a:xfrm>
            <a:off x="11821" y="6381328"/>
            <a:ext cx="8773181" cy="462019"/>
          </a:xfrm>
          <a:prstGeom prst="snip1Rect">
            <a:avLst/>
          </a:prstGeom>
          <a:solidFill>
            <a:srgbClr val="0066FF">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Accettabilità sociale delle tecnologie energetiche</a:t>
            </a:r>
          </a:p>
        </p:txBody>
      </p:sp>
    </p:spTree>
    <p:extLst>
      <p:ext uri="{BB962C8B-B14F-4D97-AF65-F5344CB8AC3E}">
        <p14:creationId xmlns:p14="http://schemas.microsoft.com/office/powerpoint/2010/main" val="20850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800" decel="100000"/>
                                        <p:tgtEl>
                                          <p:spTgt spid="1028"/>
                                        </p:tgtEl>
                                      </p:cBhvr>
                                    </p:animEffect>
                                    <p:anim calcmode="lin" valueType="num">
                                      <p:cBhvr>
                                        <p:cTn id="14" dur="800" decel="100000" fill="hold"/>
                                        <p:tgtEl>
                                          <p:spTgt spid="1028"/>
                                        </p:tgtEl>
                                        <p:attrNameLst>
                                          <p:attrName>style.rotation</p:attrName>
                                        </p:attrNameLst>
                                      </p:cBhvr>
                                      <p:tavLst>
                                        <p:tav tm="0">
                                          <p:val>
                                            <p:fltVal val="-90"/>
                                          </p:val>
                                        </p:tav>
                                        <p:tav tm="100000">
                                          <p:val>
                                            <p:fltVal val="0"/>
                                          </p:val>
                                        </p:tav>
                                      </p:tavLst>
                                    </p:anim>
                                    <p:anim calcmode="lin" valueType="num">
                                      <p:cBhvr>
                                        <p:cTn id="15" dur="800" decel="100000" fill="hold"/>
                                        <p:tgtEl>
                                          <p:spTgt spid="1028"/>
                                        </p:tgtEl>
                                        <p:attrNameLst>
                                          <p:attrName>ppt_x</p:attrName>
                                        </p:attrNameLst>
                                      </p:cBhvr>
                                      <p:tavLst>
                                        <p:tav tm="0">
                                          <p:val>
                                            <p:strVal val="#ppt_x+0.4"/>
                                          </p:val>
                                        </p:tav>
                                        <p:tav tm="100000">
                                          <p:val>
                                            <p:strVal val="#ppt_x-0.05"/>
                                          </p:val>
                                        </p:tav>
                                      </p:tavLst>
                                    </p:anim>
                                    <p:anim calcmode="lin" valueType="num">
                                      <p:cBhvr>
                                        <p:cTn id="16" dur="800" decel="100000" fill="hold"/>
                                        <p:tgtEl>
                                          <p:spTgt spid="102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800" decel="100000"/>
                                        <p:tgtEl>
                                          <p:spTgt spid="1030"/>
                                        </p:tgtEl>
                                      </p:cBhvr>
                                    </p:animEffect>
                                    <p:anim calcmode="lin" valueType="num">
                                      <p:cBhvr>
                                        <p:cTn id="24" dur="800" decel="100000" fill="hold"/>
                                        <p:tgtEl>
                                          <p:spTgt spid="1030"/>
                                        </p:tgtEl>
                                        <p:attrNameLst>
                                          <p:attrName>style.rotation</p:attrName>
                                        </p:attrNameLst>
                                      </p:cBhvr>
                                      <p:tavLst>
                                        <p:tav tm="0">
                                          <p:val>
                                            <p:fltVal val="-90"/>
                                          </p:val>
                                        </p:tav>
                                        <p:tav tm="100000">
                                          <p:val>
                                            <p:fltVal val="0"/>
                                          </p:val>
                                        </p:tav>
                                      </p:tavLst>
                                    </p:anim>
                                    <p:anim calcmode="lin" valueType="num">
                                      <p:cBhvr>
                                        <p:cTn id="25" dur="800" decel="100000" fill="hold"/>
                                        <p:tgtEl>
                                          <p:spTgt spid="1030"/>
                                        </p:tgtEl>
                                        <p:attrNameLst>
                                          <p:attrName>ppt_x</p:attrName>
                                        </p:attrNameLst>
                                      </p:cBhvr>
                                      <p:tavLst>
                                        <p:tav tm="0">
                                          <p:val>
                                            <p:strVal val="#ppt_x+0.4"/>
                                          </p:val>
                                        </p:tav>
                                        <p:tav tm="100000">
                                          <p:val>
                                            <p:strVal val="#ppt_x-0.05"/>
                                          </p:val>
                                        </p:tav>
                                      </p:tavLst>
                                    </p:anim>
                                    <p:anim calcmode="lin" valueType="num">
                                      <p:cBhvr>
                                        <p:cTn id="26" dur="800" decel="100000" fill="hold"/>
                                        <p:tgtEl>
                                          <p:spTgt spid="103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strVal val="#ppt_w*2.5"/>
                                          </p:val>
                                        </p:tav>
                                        <p:tav tm="100000">
                                          <p:val>
                                            <p:strVal val="#ppt_w"/>
                                          </p:val>
                                        </p:tav>
                                      </p:tavLst>
                                    </p:anim>
                                    <p:anim calcmode="lin" valueType="num">
                                      <p:cBhvr>
                                        <p:cTn id="34" dur="500" fill="hold"/>
                                        <p:tgtEl>
                                          <p:spTgt spid="1029"/>
                                        </p:tgtEl>
                                        <p:attrNameLst>
                                          <p:attrName>ppt_h</p:attrName>
                                        </p:attrNameLst>
                                      </p:cBhvr>
                                      <p:tavLst>
                                        <p:tav tm="0">
                                          <p:val>
                                            <p:strVal val="#ppt_h*0.01"/>
                                          </p:val>
                                        </p:tav>
                                        <p:tav tm="100000">
                                          <p:val>
                                            <p:strVal val="#ppt_h"/>
                                          </p:val>
                                        </p:tav>
                                      </p:tavLst>
                                    </p:anim>
                                    <p:anim calcmode="lin" valueType="num">
                                      <p:cBhvr>
                                        <p:cTn id="35" dur="500" fill="hold"/>
                                        <p:tgtEl>
                                          <p:spTgt spid="1029"/>
                                        </p:tgtEl>
                                        <p:attrNameLst>
                                          <p:attrName>ppt_x</p:attrName>
                                        </p:attrNameLst>
                                      </p:cBhvr>
                                      <p:tavLst>
                                        <p:tav tm="0">
                                          <p:val>
                                            <p:strVal val="#ppt_x"/>
                                          </p:val>
                                        </p:tav>
                                        <p:tav tm="100000">
                                          <p:val>
                                            <p:strVal val="#ppt_x"/>
                                          </p:val>
                                        </p:tav>
                                      </p:tavLst>
                                    </p:anim>
                                    <p:anim calcmode="lin" valueType="num">
                                      <p:cBhvr>
                                        <p:cTn id="36" dur="500" fill="hold"/>
                                        <p:tgtEl>
                                          <p:spTgt spid="1029"/>
                                        </p:tgtEl>
                                        <p:attrNameLst>
                                          <p:attrName>ppt_y</p:attrName>
                                        </p:attrNameLst>
                                      </p:cBhvr>
                                      <p:tavLst>
                                        <p:tav tm="0">
                                          <p:val>
                                            <p:strVal val="#ppt_h+1"/>
                                          </p:val>
                                        </p:tav>
                                        <p:tav tm="100000">
                                          <p:val>
                                            <p:strVal val="#ppt_y"/>
                                          </p:val>
                                        </p:tav>
                                      </p:tavLst>
                                    </p:anim>
                                    <p:animEffect transition="in" filter="fade">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Effect transition="in" filter="fade">
                                      <p:cBhvr>
                                        <p:cTn id="42" dur="800" decel="100000"/>
                                        <p:tgtEl>
                                          <p:spTgt spid="1031"/>
                                        </p:tgtEl>
                                      </p:cBhvr>
                                    </p:animEffect>
                                    <p:anim calcmode="lin" valueType="num">
                                      <p:cBhvr>
                                        <p:cTn id="43" dur="800" decel="100000" fill="hold"/>
                                        <p:tgtEl>
                                          <p:spTgt spid="1031"/>
                                        </p:tgtEl>
                                        <p:attrNameLst>
                                          <p:attrName>style.rotation</p:attrName>
                                        </p:attrNameLst>
                                      </p:cBhvr>
                                      <p:tavLst>
                                        <p:tav tm="0">
                                          <p:val>
                                            <p:fltVal val="-90"/>
                                          </p:val>
                                        </p:tav>
                                        <p:tav tm="100000">
                                          <p:val>
                                            <p:fltVal val="0"/>
                                          </p:val>
                                        </p:tav>
                                      </p:tavLst>
                                    </p:anim>
                                    <p:anim calcmode="lin" valueType="num">
                                      <p:cBhvr>
                                        <p:cTn id="44" dur="800" decel="100000" fill="hold"/>
                                        <p:tgtEl>
                                          <p:spTgt spid="1031"/>
                                        </p:tgtEl>
                                        <p:attrNameLst>
                                          <p:attrName>ppt_x</p:attrName>
                                        </p:attrNameLst>
                                      </p:cBhvr>
                                      <p:tavLst>
                                        <p:tav tm="0">
                                          <p:val>
                                            <p:strVal val="#ppt_x+0.4"/>
                                          </p:val>
                                        </p:tav>
                                        <p:tav tm="100000">
                                          <p:val>
                                            <p:strVal val="#ppt_x-0.05"/>
                                          </p:val>
                                        </p:tav>
                                      </p:tavLst>
                                    </p:anim>
                                    <p:anim calcmode="lin" valueType="num">
                                      <p:cBhvr>
                                        <p:cTn id="45" dur="800" decel="100000" fill="hold"/>
                                        <p:tgtEl>
                                          <p:spTgt spid="1031"/>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031"/>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031"/>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032"/>
                                        </p:tgtEl>
                                        <p:attrNameLst>
                                          <p:attrName>style.visibility</p:attrName>
                                        </p:attrNameLst>
                                      </p:cBhvr>
                                      <p:to>
                                        <p:strVal val="visible"/>
                                      </p:to>
                                    </p:set>
                                    <p:anim calcmode="lin" valueType="num">
                                      <p:cBhvr>
                                        <p:cTn id="52" dur="500" fill="hold"/>
                                        <p:tgtEl>
                                          <p:spTgt spid="1032"/>
                                        </p:tgtEl>
                                        <p:attrNameLst>
                                          <p:attrName>ppt_w</p:attrName>
                                        </p:attrNameLst>
                                      </p:cBhvr>
                                      <p:tavLst>
                                        <p:tav tm="0">
                                          <p:val>
                                            <p:fltVal val="0"/>
                                          </p:val>
                                        </p:tav>
                                        <p:tav tm="100000">
                                          <p:val>
                                            <p:strVal val="#ppt_w"/>
                                          </p:val>
                                        </p:tav>
                                      </p:tavLst>
                                    </p:anim>
                                    <p:anim calcmode="lin" valueType="num">
                                      <p:cBhvr>
                                        <p:cTn id="53" dur="500" fill="hold"/>
                                        <p:tgtEl>
                                          <p:spTgt spid="1032"/>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fade">
                                      <p:cBhvr>
                                        <p:cTn id="58" dur="800" decel="100000"/>
                                        <p:tgtEl>
                                          <p:spTgt spid="1026"/>
                                        </p:tgtEl>
                                      </p:cBhvr>
                                    </p:animEffect>
                                    <p:anim calcmode="lin" valueType="num">
                                      <p:cBhvr>
                                        <p:cTn id="59" dur="800" decel="100000" fill="hold"/>
                                        <p:tgtEl>
                                          <p:spTgt spid="1026"/>
                                        </p:tgtEl>
                                        <p:attrNameLst>
                                          <p:attrName>style.rotation</p:attrName>
                                        </p:attrNameLst>
                                      </p:cBhvr>
                                      <p:tavLst>
                                        <p:tav tm="0">
                                          <p:val>
                                            <p:fltVal val="-90"/>
                                          </p:val>
                                        </p:tav>
                                        <p:tav tm="100000">
                                          <p:val>
                                            <p:fltVal val="0"/>
                                          </p:val>
                                        </p:tav>
                                      </p:tavLst>
                                    </p:anim>
                                    <p:anim calcmode="lin" valueType="num">
                                      <p:cBhvr>
                                        <p:cTn id="60" dur="800" decel="100000" fill="hold"/>
                                        <p:tgtEl>
                                          <p:spTgt spid="1026"/>
                                        </p:tgtEl>
                                        <p:attrNameLst>
                                          <p:attrName>ppt_x</p:attrName>
                                        </p:attrNameLst>
                                      </p:cBhvr>
                                      <p:tavLst>
                                        <p:tav tm="0">
                                          <p:val>
                                            <p:strVal val="#ppt_x+0.4"/>
                                          </p:val>
                                        </p:tav>
                                        <p:tav tm="100000">
                                          <p:val>
                                            <p:strVal val="#ppt_x-0.05"/>
                                          </p:val>
                                        </p:tav>
                                      </p:tavLst>
                                    </p:anim>
                                    <p:anim calcmode="lin" valueType="num">
                                      <p:cBhvr>
                                        <p:cTn id="61" dur="800" decel="100000" fill="hold"/>
                                        <p:tgtEl>
                                          <p:spTgt spid="1026"/>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nodeType="clickEffect">
                                  <p:stCondLst>
                                    <p:cond delay="0"/>
                                  </p:stCondLst>
                                  <p:childTnLst>
                                    <p:set>
                                      <p:cBhvr>
                                        <p:cTn id="67" dur="1" fill="hold">
                                          <p:stCondLst>
                                            <p:cond delay="0"/>
                                          </p:stCondLst>
                                        </p:cTn>
                                        <p:tgtEl>
                                          <p:spTgt spid="1027"/>
                                        </p:tgtEl>
                                        <p:attrNameLst>
                                          <p:attrName>style.visibility</p:attrName>
                                        </p:attrNameLst>
                                      </p:cBhvr>
                                      <p:to>
                                        <p:strVal val="visible"/>
                                      </p:to>
                                    </p:set>
                                    <p:anim calcmode="lin" valueType="num">
                                      <p:cBhvr>
                                        <p:cTn id="68" dur="500" fill="hold"/>
                                        <p:tgtEl>
                                          <p:spTgt spid="1027"/>
                                        </p:tgtEl>
                                        <p:attrNameLst>
                                          <p:attrName>ppt_w</p:attrName>
                                        </p:attrNameLst>
                                      </p:cBhvr>
                                      <p:tavLst>
                                        <p:tav tm="0">
                                          <p:val>
                                            <p:strVal val="#ppt_w*2.5"/>
                                          </p:val>
                                        </p:tav>
                                        <p:tav tm="100000">
                                          <p:val>
                                            <p:strVal val="#ppt_w"/>
                                          </p:val>
                                        </p:tav>
                                      </p:tavLst>
                                    </p:anim>
                                    <p:anim calcmode="lin" valueType="num">
                                      <p:cBhvr>
                                        <p:cTn id="69" dur="500" fill="hold"/>
                                        <p:tgtEl>
                                          <p:spTgt spid="1027"/>
                                        </p:tgtEl>
                                        <p:attrNameLst>
                                          <p:attrName>ppt_h</p:attrName>
                                        </p:attrNameLst>
                                      </p:cBhvr>
                                      <p:tavLst>
                                        <p:tav tm="0">
                                          <p:val>
                                            <p:strVal val="#ppt_h*0.01"/>
                                          </p:val>
                                        </p:tav>
                                        <p:tav tm="100000">
                                          <p:val>
                                            <p:strVal val="#ppt_h"/>
                                          </p:val>
                                        </p:tav>
                                      </p:tavLst>
                                    </p:anim>
                                    <p:anim calcmode="lin" valueType="num">
                                      <p:cBhvr>
                                        <p:cTn id="70" dur="500" fill="hold"/>
                                        <p:tgtEl>
                                          <p:spTgt spid="1027"/>
                                        </p:tgtEl>
                                        <p:attrNameLst>
                                          <p:attrName>ppt_x</p:attrName>
                                        </p:attrNameLst>
                                      </p:cBhvr>
                                      <p:tavLst>
                                        <p:tav tm="0">
                                          <p:val>
                                            <p:strVal val="#ppt_x"/>
                                          </p:val>
                                        </p:tav>
                                        <p:tav tm="100000">
                                          <p:val>
                                            <p:strVal val="#ppt_x"/>
                                          </p:val>
                                        </p:tav>
                                      </p:tavLst>
                                    </p:anim>
                                    <p:anim calcmode="lin" valueType="num">
                                      <p:cBhvr>
                                        <p:cTn id="71" dur="500" fill="hold"/>
                                        <p:tgtEl>
                                          <p:spTgt spid="1027"/>
                                        </p:tgtEl>
                                        <p:attrNameLst>
                                          <p:attrName>ppt_y</p:attrName>
                                        </p:attrNameLst>
                                      </p:cBhvr>
                                      <p:tavLst>
                                        <p:tav tm="0">
                                          <p:val>
                                            <p:strVal val="#ppt_h+1"/>
                                          </p:val>
                                        </p:tav>
                                        <p:tav tm="100000">
                                          <p:val>
                                            <p:strVal val="#ppt_y"/>
                                          </p:val>
                                        </p:tav>
                                      </p:tavLst>
                                    </p:anim>
                                    <p:animEffect transition="in" filter="fade">
                                      <p:cBhvr>
                                        <p:cTn id="72" dur="500"/>
                                        <p:tgtEl>
                                          <p:spTgt spid="102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033"/>
                                        </p:tgtEl>
                                        <p:attrNameLst>
                                          <p:attrName>style.visibility</p:attrName>
                                        </p:attrNameLst>
                                      </p:cBhvr>
                                      <p:to>
                                        <p:strVal val="visible"/>
                                      </p:to>
                                    </p:set>
                                    <p:animEffect transition="in" filter="box(in)">
                                      <p:cBhvr>
                                        <p:cTn id="7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0FA72-445A-44CA-AB73-C8E488289277}"/>
              </a:ext>
            </a:extLst>
          </p:cNvPr>
          <p:cNvSpPr>
            <a:spLocks noGrp="1"/>
          </p:cNvSpPr>
          <p:nvPr>
            <p:ph type="title"/>
          </p:nvPr>
        </p:nvSpPr>
        <p:spPr/>
        <p:txBody>
          <a:bodyPr>
            <a:normAutofit fontScale="90000"/>
          </a:bodyPr>
          <a:lstStyle/>
          <a:p>
            <a:r>
              <a:rPr lang="it-IT" dirty="0"/>
              <a:t>Viva gli opendata! Abbasso gli opendata!</a:t>
            </a:r>
          </a:p>
        </p:txBody>
      </p:sp>
      <p:sp>
        <p:nvSpPr>
          <p:cNvPr id="4" name="Segnaposto numero diapositiva 3">
            <a:extLst>
              <a:ext uri="{FF2B5EF4-FFF2-40B4-BE49-F238E27FC236}">
                <a16:creationId xmlns:a16="http://schemas.microsoft.com/office/drawing/2014/main" id="{CE632398-6E04-4C31-BB13-C4A3880901E5}"/>
              </a:ext>
            </a:extLst>
          </p:cNvPr>
          <p:cNvSpPr>
            <a:spLocks noGrp="1"/>
          </p:cNvSpPr>
          <p:nvPr>
            <p:ph type="sldNum" sz="quarter" idx="12"/>
          </p:nvPr>
        </p:nvSpPr>
        <p:spPr/>
        <p:txBody>
          <a:bodyPr/>
          <a:lstStyle/>
          <a:p>
            <a:fld id="{30B908B3-0DAA-49D7-9F00-8D487C6CCC91}" type="slidenum">
              <a:rPr lang="it-IT" smtClean="0"/>
              <a:pPr/>
              <a:t>5</a:t>
            </a:fld>
            <a:endParaRPr lang="it-IT" dirty="0"/>
          </a:p>
        </p:txBody>
      </p:sp>
      <p:pic>
        <p:nvPicPr>
          <p:cNvPr id="5" name="Immagine 4">
            <a:extLst>
              <a:ext uri="{FF2B5EF4-FFF2-40B4-BE49-F238E27FC236}">
                <a16:creationId xmlns:a16="http://schemas.microsoft.com/office/drawing/2014/main" id="{29225084-9780-43AA-AE20-300B542F4914}"/>
              </a:ext>
            </a:extLst>
          </p:cNvPr>
          <p:cNvPicPr>
            <a:picLocks noChangeAspect="1"/>
          </p:cNvPicPr>
          <p:nvPr/>
        </p:nvPicPr>
        <p:blipFill>
          <a:blip r:embed="rId3"/>
          <a:stretch>
            <a:fillRect/>
          </a:stretch>
        </p:blipFill>
        <p:spPr>
          <a:xfrm>
            <a:off x="2915816" y="582053"/>
            <a:ext cx="5674293" cy="6169013"/>
          </a:xfrm>
          <a:prstGeom prst="rect">
            <a:avLst/>
          </a:prstGeom>
        </p:spPr>
      </p:pic>
      <p:pic>
        <p:nvPicPr>
          <p:cNvPr id="2050" name="Picture 2" descr="https://encrypted-tbn0.gstatic.com/images?q=tbn:ANd9GcRjILSPxfuDUAYdUWNNUSeXqLbr-dcFs6D6cz1RgVm3NZThA9C72A">
            <a:extLst>
              <a:ext uri="{FF2B5EF4-FFF2-40B4-BE49-F238E27FC236}">
                <a16:creationId xmlns:a16="http://schemas.microsoft.com/office/drawing/2014/main" id="{EAB8FE3E-6FC9-4778-BEF4-0B1F13CA009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800" y="631951"/>
            <a:ext cx="2507476" cy="670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beniculturali.it/mibac/multimedia/MiBAC/images/upload/med/41/1365002020622_open-data2.jpg">
            <a:extLst>
              <a:ext uri="{FF2B5EF4-FFF2-40B4-BE49-F238E27FC236}">
                <a16:creationId xmlns:a16="http://schemas.microsoft.com/office/drawing/2014/main" id="{CAA294F6-C55F-44C6-8864-E24BC0BD20C2}"/>
              </a:ext>
            </a:extLst>
          </p:cNvPr>
          <p:cNvPicPr>
            <a:picLocks noGrp="1" noChangeAspect="1" noChangeArrowheads="1"/>
          </p:cNvPicPr>
          <p:nvPr>
            <p:ph idx="1"/>
          </p:nvPr>
        </p:nvPicPr>
        <p:blipFill>
          <a:blip r:embed="rId5">
            <a:extLst>
              <a:ext uri="{28A0092B-C50C-407E-A947-70E740481C1C}">
                <a14:useLocalDpi xmlns:a14="http://schemas.microsoft.com/office/drawing/2010/main"/>
              </a:ext>
            </a:extLst>
          </a:blip>
          <a:srcRect/>
          <a:stretch>
            <a:fillRect/>
          </a:stretch>
        </p:blipFill>
        <p:spPr bwMode="auto">
          <a:xfrm>
            <a:off x="100800" y="1410992"/>
            <a:ext cx="2507476" cy="18388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opendata.yacme.com/images/conoscenza_opendata.png">
            <a:extLst>
              <a:ext uri="{FF2B5EF4-FFF2-40B4-BE49-F238E27FC236}">
                <a16:creationId xmlns:a16="http://schemas.microsoft.com/office/drawing/2014/main" id="{53F47CA9-567D-47D3-8147-5AF7E95B7D3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2052" y="3419908"/>
            <a:ext cx="2506224" cy="131278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https://comune.fano.pu.it/fileadmin/data/2020-OpenData/media/2.jpeg">
            <a:extLst>
              <a:ext uri="{FF2B5EF4-FFF2-40B4-BE49-F238E27FC236}">
                <a16:creationId xmlns:a16="http://schemas.microsoft.com/office/drawing/2014/main" id="{4FD644F1-6CBB-478B-ABF5-6FB3849C390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6369" y="5003944"/>
            <a:ext cx="2471908" cy="1193863"/>
          </a:xfrm>
          <a:prstGeom prst="rect">
            <a:avLst/>
          </a:prstGeom>
          <a:noFill/>
          <a:extLst>
            <a:ext uri="{909E8E84-426E-40DD-AFC4-6F175D3DCCD1}">
              <a14:hiddenFill xmlns:a14="http://schemas.microsoft.com/office/drawing/2010/main">
                <a:solidFill>
                  <a:srgbClr val="FFFFFF"/>
                </a:solidFill>
              </a14:hiddenFill>
            </a:ext>
          </a:extLst>
        </p:spPr>
      </p:pic>
      <p:sp>
        <p:nvSpPr>
          <p:cNvPr id="3" name="Ovale 2">
            <a:extLst>
              <a:ext uri="{FF2B5EF4-FFF2-40B4-BE49-F238E27FC236}">
                <a16:creationId xmlns:a16="http://schemas.microsoft.com/office/drawing/2014/main" id="{74E7548E-A79E-427B-A494-DA215A3EAE90}"/>
              </a:ext>
            </a:extLst>
          </p:cNvPr>
          <p:cNvSpPr/>
          <p:nvPr/>
        </p:nvSpPr>
        <p:spPr>
          <a:xfrm>
            <a:off x="6084168" y="3645024"/>
            <a:ext cx="187220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FC5E30BF-2CE2-4809-8EA2-0304E788E595}"/>
              </a:ext>
            </a:extLst>
          </p:cNvPr>
          <p:cNvSpPr/>
          <p:nvPr/>
        </p:nvSpPr>
        <p:spPr>
          <a:xfrm>
            <a:off x="5076056" y="5373216"/>
            <a:ext cx="1872208"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2656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par>
                                <p:cTn id="8" presetID="14" presetClass="entr" presetSubtype="10" fill="hold" grpId="0" nodeType="withEffect">
                                  <p:stCondLst>
                                    <p:cond delay="300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0"/>
                                        <p:tgtEl>
                                          <p:spTgt spid="3"/>
                                        </p:tgtEl>
                                      </p:cBhvr>
                                    </p:animEffect>
                                  </p:childTnLst>
                                </p:cTn>
                              </p:par>
                              <p:par>
                                <p:cTn id="11" presetID="14" presetClass="entr" presetSubtype="10" fill="hold" grpId="0" nodeType="withEffect">
                                  <p:stCondLst>
                                    <p:cond delay="300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29147-F022-4EAA-AB41-AE78216149A5}"/>
              </a:ext>
            </a:extLst>
          </p:cNvPr>
          <p:cNvSpPr>
            <a:spLocks noGrp="1"/>
          </p:cNvSpPr>
          <p:nvPr>
            <p:ph type="title"/>
          </p:nvPr>
        </p:nvSpPr>
        <p:spPr/>
        <p:txBody>
          <a:bodyPr>
            <a:normAutofit fontScale="90000"/>
          </a:bodyPr>
          <a:lstStyle/>
          <a:p>
            <a:r>
              <a:rPr lang="it-IT" dirty="0"/>
              <a:t>Similitudini «tecnica»</a:t>
            </a:r>
          </a:p>
        </p:txBody>
      </p:sp>
      <p:sp>
        <p:nvSpPr>
          <p:cNvPr id="4" name="Segnaposto numero diapositiva 3">
            <a:extLst>
              <a:ext uri="{FF2B5EF4-FFF2-40B4-BE49-F238E27FC236}">
                <a16:creationId xmlns:a16="http://schemas.microsoft.com/office/drawing/2014/main" id="{16D4FE30-9E12-4184-9994-12040B918D3A}"/>
              </a:ext>
            </a:extLst>
          </p:cNvPr>
          <p:cNvSpPr>
            <a:spLocks noGrp="1"/>
          </p:cNvSpPr>
          <p:nvPr>
            <p:ph type="sldNum" sz="quarter" idx="12"/>
          </p:nvPr>
        </p:nvSpPr>
        <p:spPr>
          <a:xfrm>
            <a:off x="8748464" y="6492875"/>
            <a:ext cx="395536" cy="365125"/>
          </a:xfrm>
        </p:spPr>
        <p:txBody>
          <a:bodyPr/>
          <a:lstStyle/>
          <a:p>
            <a:fld id="{30B908B3-0DAA-49D7-9F00-8D487C6CCC91}" type="slidenum">
              <a:rPr lang="it-IT" smtClean="0"/>
              <a:pPr/>
              <a:t>6</a:t>
            </a:fld>
            <a:endParaRPr lang="it-IT" dirty="0"/>
          </a:p>
        </p:txBody>
      </p:sp>
      <p:pic>
        <p:nvPicPr>
          <p:cNvPr id="1026" name="Picture 2" descr="https://i0.wp.com/www.studioninarello.it/wp-content/uploads/2012/07/generazione_centralizzata.jpg">
            <a:extLst>
              <a:ext uri="{FF2B5EF4-FFF2-40B4-BE49-F238E27FC236}">
                <a16:creationId xmlns:a16="http://schemas.microsoft.com/office/drawing/2014/main" id="{BE4ED427-0D17-4E32-968F-EFACB6C3F884}"/>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0" y="559096"/>
            <a:ext cx="4267200" cy="32512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81E6FBD5-BC38-42CC-B6B3-C19B40F96D73}"/>
              </a:ext>
            </a:extLst>
          </p:cNvPr>
          <p:cNvSpPr/>
          <p:nvPr/>
        </p:nvSpPr>
        <p:spPr>
          <a:xfrm>
            <a:off x="4793959" y="1104576"/>
            <a:ext cx="1440160" cy="533746"/>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ISTAT</a:t>
            </a:r>
          </a:p>
        </p:txBody>
      </p:sp>
      <p:sp>
        <p:nvSpPr>
          <p:cNvPr id="7" name="Rettangolo 6">
            <a:extLst>
              <a:ext uri="{FF2B5EF4-FFF2-40B4-BE49-F238E27FC236}">
                <a16:creationId xmlns:a16="http://schemas.microsoft.com/office/drawing/2014/main" id="{670A755B-1BC3-4679-8DAF-D16DAFF64497}"/>
              </a:ext>
            </a:extLst>
          </p:cNvPr>
          <p:cNvSpPr/>
          <p:nvPr/>
        </p:nvSpPr>
        <p:spPr>
          <a:xfrm>
            <a:off x="7515128" y="1104576"/>
            <a:ext cx="1440160" cy="533746"/>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SISTAN</a:t>
            </a:r>
          </a:p>
        </p:txBody>
      </p:sp>
      <p:sp>
        <p:nvSpPr>
          <p:cNvPr id="8" name="Rettangolo 7">
            <a:extLst>
              <a:ext uri="{FF2B5EF4-FFF2-40B4-BE49-F238E27FC236}">
                <a16:creationId xmlns:a16="http://schemas.microsoft.com/office/drawing/2014/main" id="{405C0F07-4404-4B60-8957-0A37D910D21E}"/>
              </a:ext>
            </a:extLst>
          </p:cNvPr>
          <p:cNvSpPr/>
          <p:nvPr/>
        </p:nvSpPr>
        <p:spPr>
          <a:xfrm>
            <a:off x="7506072" y="1733512"/>
            <a:ext cx="1440160" cy="533746"/>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EUROSTAT</a:t>
            </a:r>
          </a:p>
        </p:txBody>
      </p:sp>
      <p:sp>
        <p:nvSpPr>
          <p:cNvPr id="9" name="Rettangolo 8">
            <a:extLst>
              <a:ext uri="{FF2B5EF4-FFF2-40B4-BE49-F238E27FC236}">
                <a16:creationId xmlns:a16="http://schemas.microsoft.com/office/drawing/2014/main" id="{1E5F14ED-DFDA-4DC2-8804-977E6DBADC7D}"/>
              </a:ext>
            </a:extLst>
          </p:cNvPr>
          <p:cNvSpPr/>
          <p:nvPr/>
        </p:nvSpPr>
        <p:spPr>
          <a:xfrm>
            <a:off x="4793959" y="1723369"/>
            <a:ext cx="1440160" cy="533746"/>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CNR</a:t>
            </a:r>
          </a:p>
        </p:txBody>
      </p:sp>
      <p:sp>
        <p:nvSpPr>
          <p:cNvPr id="10" name="Rettangolo 9">
            <a:extLst>
              <a:ext uri="{FF2B5EF4-FFF2-40B4-BE49-F238E27FC236}">
                <a16:creationId xmlns:a16="http://schemas.microsoft.com/office/drawing/2014/main" id="{308D0744-CE74-426E-ABFA-578CCF8026A2}"/>
              </a:ext>
            </a:extLst>
          </p:cNvPr>
          <p:cNvSpPr/>
          <p:nvPr/>
        </p:nvSpPr>
        <p:spPr>
          <a:xfrm>
            <a:off x="4793959" y="2792437"/>
            <a:ext cx="2152980" cy="438975"/>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Centri di ricerca</a:t>
            </a:r>
          </a:p>
        </p:txBody>
      </p:sp>
      <p:sp>
        <p:nvSpPr>
          <p:cNvPr id="11" name="Rettangolo 10">
            <a:extLst>
              <a:ext uri="{FF2B5EF4-FFF2-40B4-BE49-F238E27FC236}">
                <a16:creationId xmlns:a16="http://schemas.microsoft.com/office/drawing/2014/main" id="{0B0EC473-B237-478D-9934-59DA3A642A53}"/>
              </a:ext>
            </a:extLst>
          </p:cNvPr>
          <p:cNvSpPr/>
          <p:nvPr/>
        </p:nvSpPr>
        <p:spPr>
          <a:xfrm>
            <a:off x="7067144" y="2602999"/>
            <a:ext cx="1863008" cy="438975"/>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Università</a:t>
            </a:r>
          </a:p>
        </p:txBody>
      </p:sp>
      <p:sp>
        <p:nvSpPr>
          <p:cNvPr id="12" name="Rettangolo 11">
            <a:extLst>
              <a:ext uri="{FF2B5EF4-FFF2-40B4-BE49-F238E27FC236}">
                <a16:creationId xmlns:a16="http://schemas.microsoft.com/office/drawing/2014/main" id="{93FC36D6-4F5F-407B-8454-2180CA49E22D}"/>
              </a:ext>
            </a:extLst>
          </p:cNvPr>
          <p:cNvSpPr/>
          <p:nvPr/>
        </p:nvSpPr>
        <p:spPr>
          <a:xfrm>
            <a:off x="4783832" y="3371137"/>
            <a:ext cx="2152979" cy="438975"/>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Grandi aziende</a:t>
            </a:r>
          </a:p>
        </p:txBody>
      </p:sp>
      <p:sp>
        <p:nvSpPr>
          <p:cNvPr id="13" name="Rettangolo 12">
            <a:extLst>
              <a:ext uri="{FF2B5EF4-FFF2-40B4-BE49-F238E27FC236}">
                <a16:creationId xmlns:a16="http://schemas.microsoft.com/office/drawing/2014/main" id="{E0E691FE-40FD-4810-81EE-3F0E428364D8}"/>
              </a:ext>
            </a:extLst>
          </p:cNvPr>
          <p:cNvSpPr/>
          <p:nvPr/>
        </p:nvSpPr>
        <p:spPr>
          <a:xfrm>
            <a:off x="7082154" y="3157029"/>
            <a:ext cx="1863008" cy="90132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Pubblicazione info «centralizzata»</a:t>
            </a:r>
          </a:p>
        </p:txBody>
      </p:sp>
      <p:sp>
        <p:nvSpPr>
          <p:cNvPr id="6" name="Rettangolo 5">
            <a:extLst>
              <a:ext uri="{FF2B5EF4-FFF2-40B4-BE49-F238E27FC236}">
                <a16:creationId xmlns:a16="http://schemas.microsoft.com/office/drawing/2014/main" id="{C8F3D4A2-75C3-40F0-BD97-3D2A60C9BF61}"/>
              </a:ext>
            </a:extLst>
          </p:cNvPr>
          <p:cNvSpPr/>
          <p:nvPr/>
        </p:nvSpPr>
        <p:spPr>
          <a:xfrm>
            <a:off x="4783832" y="692696"/>
            <a:ext cx="4161329" cy="3268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Universo «dati» centralizzato</a:t>
            </a:r>
          </a:p>
        </p:txBody>
      </p:sp>
      <p:cxnSp>
        <p:nvCxnSpPr>
          <p:cNvPr id="16" name="Connettore diritto 15">
            <a:extLst>
              <a:ext uri="{FF2B5EF4-FFF2-40B4-BE49-F238E27FC236}">
                <a16:creationId xmlns:a16="http://schemas.microsoft.com/office/drawing/2014/main" id="{A2D82B34-65AC-43BD-ABB9-1D9AAE74FE0D}"/>
              </a:ext>
            </a:extLst>
          </p:cNvPr>
          <p:cNvCxnSpPr>
            <a:cxnSpLocks/>
          </p:cNvCxnSpPr>
          <p:nvPr/>
        </p:nvCxnSpPr>
        <p:spPr>
          <a:xfrm>
            <a:off x="251520" y="4149080"/>
            <a:ext cx="41764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13A023E-E96F-4724-B9B8-37201F401B33}"/>
              </a:ext>
            </a:extLst>
          </p:cNvPr>
          <p:cNvCxnSpPr>
            <a:cxnSpLocks/>
          </p:cNvCxnSpPr>
          <p:nvPr/>
        </p:nvCxnSpPr>
        <p:spPr>
          <a:xfrm flipH="1" flipV="1">
            <a:off x="4549297" y="692696"/>
            <a:ext cx="22703" cy="56062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https://figliodellafantasia.files.wordpress.com/2014/12/sgrid.jpg">
            <a:extLst>
              <a:ext uri="{FF2B5EF4-FFF2-40B4-BE49-F238E27FC236}">
                <a16:creationId xmlns:a16="http://schemas.microsoft.com/office/drawing/2014/main" id="{CB4F074A-AC0D-4C57-AE67-D9DCA4A6C4B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87" y="4827482"/>
            <a:ext cx="4454046" cy="1847955"/>
          </a:xfrm>
          <a:prstGeom prst="rect">
            <a:avLst/>
          </a:prstGeom>
          <a:noFill/>
          <a:extLst>
            <a:ext uri="{909E8E84-426E-40DD-AFC4-6F175D3DCCD1}">
              <a14:hiddenFill xmlns:a14="http://schemas.microsoft.com/office/drawing/2010/main">
                <a:solidFill>
                  <a:srgbClr val="FFFFFF"/>
                </a:solidFill>
              </a14:hiddenFill>
            </a:ext>
          </a:extLst>
        </p:spPr>
      </p:pic>
      <p:sp>
        <p:nvSpPr>
          <p:cNvPr id="25" name="Rettangolo 24">
            <a:extLst>
              <a:ext uri="{FF2B5EF4-FFF2-40B4-BE49-F238E27FC236}">
                <a16:creationId xmlns:a16="http://schemas.microsoft.com/office/drawing/2014/main" id="{8587DA6E-98B1-4B48-B152-C7A9B278324D}"/>
              </a:ext>
            </a:extLst>
          </p:cNvPr>
          <p:cNvSpPr/>
          <p:nvPr/>
        </p:nvSpPr>
        <p:spPr>
          <a:xfrm>
            <a:off x="191271" y="4325237"/>
            <a:ext cx="4161329" cy="3268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Universo «energia» distribuito</a:t>
            </a:r>
          </a:p>
        </p:txBody>
      </p:sp>
      <p:sp>
        <p:nvSpPr>
          <p:cNvPr id="26" name="Rettangolo 25">
            <a:extLst>
              <a:ext uri="{FF2B5EF4-FFF2-40B4-BE49-F238E27FC236}">
                <a16:creationId xmlns:a16="http://schemas.microsoft.com/office/drawing/2014/main" id="{705387F6-2060-425A-9A21-73899A26B4EE}"/>
              </a:ext>
            </a:extLst>
          </p:cNvPr>
          <p:cNvSpPr/>
          <p:nvPr/>
        </p:nvSpPr>
        <p:spPr>
          <a:xfrm>
            <a:off x="182361" y="659758"/>
            <a:ext cx="4161329" cy="3268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Universo «energia» centralizzato</a:t>
            </a:r>
          </a:p>
        </p:txBody>
      </p:sp>
      <p:sp>
        <p:nvSpPr>
          <p:cNvPr id="27" name="Rettangolo 26">
            <a:extLst>
              <a:ext uri="{FF2B5EF4-FFF2-40B4-BE49-F238E27FC236}">
                <a16:creationId xmlns:a16="http://schemas.microsoft.com/office/drawing/2014/main" id="{B25125C4-ACD6-4B4D-9FA1-53B511B97AA0}"/>
              </a:ext>
            </a:extLst>
          </p:cNvPr>
          <p:cNvSpPr/>
          <p:nvPr/>
        </p:nvSpPr>
        <p:spPr>
          <a:xfrm>
            <a:off x="4879321" y="4720700"/>
            <a:ext cx="1148423" cy="424203"/>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Portale opendata</a:t>
            </a:r>
          </a:p>
        </p:txBody>
      </p:sp>
      <p:sp>
        <p:nvSpPr>
          <p:cNvPr id="28" name="Rettangolo 27">
            <a:extLst>
              <a:ext uri="{FF2B5EF4-FFF2-40B4-BE49-F238E27FC236}">
                <a16:creationId xmlns:a16="http://schemas.microsoft.com/office/drawing/2014/main" id="{9D6AFF47-6CC0-45AC-9AFB-77EA40667E12}"/>
              </a:ext>
            </a:extLst>
          </p:cNvPr>
          <p:cNvSpPr/>
          <p:nvPr/>
        </p:nvSpPr>
        <p:spPr>
          <a:xfrm>
            <a:off x="6163623" y="6324518"/>
            <a:ext cx="1148423" cy="424203"/>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Portale opendata</a:t>
            </a:r>
          </a:p>
        </p:txBody>
      </p:sp>
      <p:sp>
        <p:nvSpPr>
          <p:cNvPr id="29" name="Rettangolo 28">
            <a:extLst>
              <a:ext uri="{FF2B5EF4-FFF2-40B4-BE49-F238E27FC236}">
                <a16:creationId xmlns:a16="http://schemas.microsoft.com/office/drawing/2014/main" id="{E7784E55-2347-4318-B4D3-68EC9DAB8AA7}"/>
              </a:ext>
            </a:extLst>
          </p:cNvPr>
          <p:cNvSpPr/>
          <p:nvPr/>
        </p:nvSpPr>
        <p:spPr>
          <a:xfrm>
            <a:off x="4711898" y="5778654"/>
            <a:ext cx="1148423" cy="424203"/>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Portale opendata</a:t>
            </a:r>
          </a:p>
        </p:txBody>
      </p:sp>
      <p:sp>
        <p:nvSpPr>
          <p:cNvPr id="30" name="Rettangolo 29">
            <a:extLst>
              <a:ext uri="{FF2B5EF4-FFF2-40B4-BE49-F238E27FC236}">
                <a16:creationId xmlns:a16="http://schemas.microsoft.com/office/drawing/2014/main" id="{98519FFE-B3E6-4A33-B8DD-C81C589A70E4}"/>
              </a:ext>
            </a:extLst>
          </p:cNvPr>
          <p:cNvSpPr/>
          <p:nvPr/>
        </p:nvSpPr>
        <p:spPr>
          <a:xfrm>
            <a:off x="7724892" y="4858021"/>
            <a:ext cx="1148423" cy="424203"/>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Portale opendata</a:t>
            </a:r>
          </a:p>
        </p:txBody>
      </p:sp>
      <p:sp>
        <p:nvSpPr>
          <p:cNvPr id="31" name="Rettangolo 30">
            <a:extLst>
              <a:ext uri="{FF2B5EF4-FFF2-40B4-BE49-F238E27FC236}">
                <a16:creationId xmlns:a16="http://schemas.microsoft.com/office/drawing/2014/main" id="{5A35E22A-4428-48D8-A43E-CA5DDF614B9C}"/>
              </a:ext>
            </a:extLst>
          </p:cNvPr>
          <p:cNvSpPr/>
          <p:nvPr/>
        </p:nvSpPr>
        <p:spPr>
          <a:xfrm>
            <a:off x="7724892" y="6129604"/>
            <a:ext cx="1251555" cy="438975"/>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Centri studio</a:t>
            </a:r>
          </a:p>
        </p:txBody>
      </p:sp>
      <p:sp>
        <p:nvSpPr>
          <p:cNvPr id="32" name="Rettangolo 31">
            <a:extLst>
              <a:ext uri="{FF2B5EF4-FFF2-40B4-BE49-F238E27FC236}">
                <a16:creationId xmlns:a16="http://schemas.microsoft.com/office/drawing/2014/main" id="{8BE8B437-818C-404B-9E16-8F8BBF29024B}"/>
              </a:ext>
            </a:extLst>
          </p:cNvPr>
          <p:cNvSpPr/>
          <p:nvPr/>
        </p:nvSpPr>
        <p:spPr>
          <a:xfrm>
            <a:off x="4730388" y="5113215"/>
            <a:ext cx="1251555" cy="438975"/>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Cittadino (blog)</a:t>
            </a:r>
          </a:p>
        </p:txBody>
      </p:sp>
      <p:sp>
        <p:nvSpPr>
          <p:cNvPr id="33" name="Rettangolo 32">
            <a:extLst>
              <a:ext uri="{FF2B5EF4-FFF2-40B4-BE49-F238E27FC236}">
                <a16:creationId xmlns:a16="http://schemas.microsoft.com/office/drawing/2014/main" id="{06BDDE06-8CD1-4B2E-A886-6D1B3866BFBF}"/>
              </a:ext>
            </a:extLst>
          </p:cNvPr>
          <p:cNvSpPr/>
          <p:nvPr/>
        </p:nvSpPr>
        <p:spPr>
          <a:xfrm>
            <a:off x="4836195" y="6246870"/>
            <a:ext cx="1251555" cy="438975"/>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Cittadino (website)</a:t>
            </a:r>
          </a:p>
        </p:txBody>
      </p:sp>
      <p:sp>
        <p:nvSpPr>
          <p:cNvPr id="34" name="Rettangolo 33">
            <a:extLst>
              <a:ext uri="{FF2B5EF4-FFF2-40B4-BE49-F238E27FC236}">
                <a16:creationId xmlns:a16="http://schemas.microsoft.com/office/drawing/2014/main" id="{ED224F8C-B07C-4D1D-9E9D-0087B6132BA8}"/>
              </a:ext>
            </a:extLst>
          </p:cNvPr>
          <p:cNvSpPr/>
          <p:nvPr/>
        </p:nvSpPr>
        <p:spPr>
          <a:xfrm>
            <a:off x="6121509" y="4915399"/>
            <a:ext cx="1449323" cy="424203"/>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Amministrazioni pubbliche</a:t>
            </a:r>
          </a:p>
        </p:txBody>
      </p:sp>
      <p:sp>
        <p:nvSpPr>
          <p:cNvPr id="35" name="Rettangolo 34">
            <a:extLst>
              <a:ext uri="{FF2B5EF4-FFF2-40B4-BE49-F238E27FC236}">
                <a16:creationId xmlns:a16="http://schemas.microsoft.com/office/drawing/2014/main" id="{5A8DB45E-D674-43CB-AE42-A1EDD6FCF0B7}"/>
              </a:ext>
            </a:extLst>
          </p:cNvPr>
          <p:cNvSpPr/>
          <p:nvPr/>
        </p:nvSpPr>
        <p:spPr>
          <a:xfrm>
            <a:off x="6790466" y="5791166"/>
            <a:ext cx="1449323" cy="424203"/>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Amministrazioni pubbliche</a:t>
            </a:r>
          </a:p>
        </p:txBody>
      </p:sp>
      <p:sp>
        <p:nvSpPr>
          <p:cNvPr id="36" name="Rettangolo 35">
            <a:extLst>
              <a:ext uri="{FF2B5EF4-FFF2-40B4-BE49-F238E27FC236}">
                <a16:creationId xmlns:a16="http://schemas.microsoft.com/office/drawing/2014/main" id="{7F7CDE23-9BA9-4272-BF9C-F2C43152229D}"/>
              </a:ext>
            </a:extLst>
          </p:cNvPr>
          <p:cNvSpPr/>
          <p:nvPr/>
        </p:nvSpPr>
        <p:spPr>
          <a:xfrm>
            <a:off x="6112058" y="5422105"/>
            <a:ext cx="2107451" cy="291414"/>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Cittadino (social media)</a:t>
            </a:r>
          </a:p>
        </p:txBody>
      </p:sp>
      <p:cxnSp>
        <p:nvCxnSpPr>
          <p:cNvPr id="23" name="Connettore diritto 22">
            <a:extLst>
              <a:ext uri="{FF2B5EF4-FFF2-40B4-BE49-F238E27FC236}">
                <a16:creationId xmlns:a16="http://schemas.microsoft.com/office/drawing/2014/main" id="{2F7F8043-5229-4AA6-A361-566ACC66995C}"/>
              </a:ext>
            </a:extLst>
          </p:cNvPr>
          <p:cNvCxnSpPr>
            <a:cxnSpLocks/>
          </p:cNvCxnSpPr>
          <p:nvPr/>
        </p:nvCxnSpPr>
        <p:spPr>
          <a:xfrm>
            <a:off x="4768697" y="4134054"/>
            <a:ext cx="4176464" cy="0"/>
          </a:xfrm>
          <a:prstGeom prst="line">
            <a:avLst/>
          </a:prstGeom>
          <a:ln>
            <a:solidFill>
              <a:srgbClr val="BFBFBF">
                <a:alpha val="63922"/>
              </a:srgbClr>
            </a:solidFill>
          </a:ln>
        </p:spPr>
        <p:style>
          <a:lnRef idx="1">
            <a:schemeClr val="accent1"/>
          </a:lnRef>
          <a:fillRef idx="0">
            <a:schemeClr val="accent1"/>
          </a:fillRef>
          <a:effectRef idx="0">
            <a:schemeClr val="accent1"/>
          </a:effectRef>
          <a:fontRef idx="minor">
            <a:schemeClr val="tx1"/>
          </a:fontRef>
        </p:style>
      </p:cxnSp>
      <p:sp>
        <p:nvSpPr>
          <p:cNvPr id="14" name="Freccia in giù 13">
            <a:extLst>
              <a:ext uri="{FF2B5EF4-FFF2-40B4-BE49-F238E27FC236}">
                <a16:creationId xmlns:a16="http://schemas.microsoft.com/office/drawing/2014/main" id="{D272E7C9-FD1A-47BB-BC54-2855FABB5640}"/>
              </a:ext>
            </a:extLst>
          </p:cNvPr>
          <p:cNvSpPr/>
          <p:nvPr/>
        </p:nvSpPr>
        <p:spPr>
          <a:xfrm>
            <a:off x="6659894" y="3005751"/>
            <a:ext cx="792088" cy="1296144"/>
          </a:xfrm>
          <a:prstGeom prst="downArrow">
            <a:avLst/>
          </a:prstGeom>
          <a:solidFill>
            <a:srgbClr val="93CDDD">
              <a:alpha val="5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in giù 36">
            <a:extLst>
              <a:ext uri="{FF2B5EF4-FFF2-40B4-BE49-F238E27FC236}">
                <a16:creationId xmlns:a16="http://schemas.microsoft.com/office/drawing/2014/main" id="{995AC633-32BD-412F-9B31-8BE67D917A80}"/>
              </a:ext>
            </a:extLst>
          </p:cNvPr>
          <p:cNvSpPr/>
          <p:nvPr/>
        </p:nvSpPr>
        <p:spPr>
          <a:xfrm>
            <a:off x="1943708" y="3029093"/>
            <a:ext cx="792088" cy="1296144"/>
          </a:xfrm>
          <a:prstGeom prst="downArrow">
            <a:avLst/>
          </a:prstGeom>
          <a:solidFill>
            <a:srgbClr val="93CDDD">
              <a:alpha val="5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3070A956-2C9C-4440-BB7D-275F6BF5EFD7}"/>
              </a:ext>
            </a:extLst>
          </p:cNvPr>
          <p:cNvSpPr/>
          <p:nvPr/>
        </p:nvSpPr>
        <p:spPr>
          <a:xfrm>
            <a:off x="4765505" y="4328044"/>
            <a:ext cx="4161329" cy="3268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Universo «dati» distribuito</a:t>
            </a:r>
          </a:p>
        </p:txBody>
      </p:sp>
      <p:cxnSp>
        <p:nvCxnSpPr>
          <p:cNvPr id="24" name="Connettore diritto 23">
            <a:extLst>
              <a:ext uri="{FF2B5EF4-FFF2-40B4-BE49-F238E27FC236}">
                <a16:creationId xmlns:a16="http://schemas.microsoft.com/office/drawing/2014/main" id="{F344B69F-E3AF-4152-A782-728F1B960D2A}"/>
              </a:ext>
            </a:extLst>
          </p:cNvPr>
          <p:cNvCxnSpPr>
            <a:stCxn id="30" idx="2"/>
            <a:endCxn id="35" idx="3"/>
          </p:cNvCxnSpPr>
          <p:nvPr/>
        </p:nvCxnSpPr>
        <p:spPr>
          <a:xfrm flipH="1">
            <a:off x="8239789" y="5282224"/>
            <a:ext cx="59315" cy="721044"/>
          </a:xfrm>
          <a:prstGeom prst="line">
            <a:avLst/>
          </a:prstGeom>
        </p:spPr>
        <p:style>
          <a:lnRef idx="1">
            <a:schemeClr val="dk1"/>
          </a:lnRef>
          <a:fillRef idx="0">
            <a:schemeClr val="dk1"/>
          </a:fillRef>
          <a:effectRef idx="0">
            <a:schemeClr val="dk1"/>
          </a:effectRef>
          <a:fontRef idx="minor">
            <a:schemeClr val="tx1"/>
          </a:fontRef>
        </p:style>
      </p:cxnSp>
      <p:cxnSp>
        <p:nvCxnSpPr>
          <p:cNvPr id="40" name="Connettore diritto 39">
            <a:extLst>
              <a:ext uri="{FF2B5EF4-FFF2-40B4-BE49-F238E27FC236}">
                <a16:creationId xmlns:a16="http://schemas.microsoft.com/office/drawing/2014/main" id="{2EC8E77A-7770-434D-A13C-9F539A70E170}"/>
              </a:ext>
            </a:extLst>
          </p:cNvPr>
          <p:cNvCxnSpPr>
            <a:stCxn id="32" idx="2"/>
            <a:endCxn id="28" idx="0"/>
          </p:cNvCxnSpPr>
          <p:nvPr/>
        </p:nvCxnSpPr>
        <p:spPr>
          <a:xfrm>
            <a:off x="5356166" y="5552190"/>
            <a:ext cx="1381669" cy="772328"/>
          </a:xfrm>
          <a:prstGeom prst="line">
            <a:avLst/>
          </a:prstGeom>
        </p:spPr>
        <p:style>
          <a:lnRef idx="1">
            <a:schemeClr val="dk1"/>
          </a:lnRef>
          <a:fillRef idx="0">
            <a:schemeClr val="dk1"/>
          </a:fillRef>
          <a:effectRef idx="0">
            <a:schemeClr val="dk1"/>
          </a:effectRef>
          <a:fontRef idx="minor">
            <a:schemeClr val="tx1"/>
          </a:fontRef>
        </p:style>
      </p:cxnSp>
      <p:cxnSp>
        <p:nvCxnSpPr>
          <p:cNvPr id="42" name="Connettore diritto 41">
            <a:extLst>
              <a:ext uri="{FF2B5EF4-FFF2-40B4-BE49-F238E27FC236}">
                <a16:creationId xmlns:a16="http://schemas.microsoft.com/office/drawing/2014/main" id="{5056D64E-CB20-447B-BA09-782E8712872E}"/>
              </a:ext>
            </a:extLst>
          </p:cNvPr>
          <p:cNvCxnSpPr>
            <a:stCxn id="33" idx="0"/>
            <a:endCxn id="34" idx="2"/>
          </p:cNvCxnSpPr>
          <p:nvPr/>
        </p:nvCxnSpPr>
        <p:spPr>
          <a:xfrm flipV="1">
            <a:off x="5461973" y="5339602"/>
            <a:ext cx="1384198" cy="907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F1E07901-4785-47C4-8257-1951DC9980E4}"/>
              </a:ext>
            </a:extLst>
          </p:cNvPr>
          <p:cNvCxnSpPr>
            <a:stCxn id="34" idx="3"/>
            <a:endCxn id="35" idx="3"/>
          </p:cNvCxnSpPr>
          <p:nvPr/>
        </p:nvCxnSpPr>
        <p:spPr>
          <a:xfrm>
            <a:off x="7570832" y="5127501"/>
            <a:ext cx="668957" cy="875767"/>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Connettore diritto 45">
            <a:extLst>
              <a:ext uri="{FF2B5EF4-FFF2-40B4-BE49-F238E27FC236}">
                <a16:creationId xmlns:a16="http://schemas.microsoft.com/office/drawing/2014/main" id="{5EFB8B6E-67AE-4B75-BED9-C220819AFD09}"/>
              </a:ext>
            </a:extLst>
          </p:cNvPr>
          <p:cNvCxnSpPr>
            <a:stCxn id="27" idx="3"/>
            <a:endCxn id="28" idx="0"/>
          </p:cNvCxnSpPr>
          <p:nvPr/>
        </p:nvCxnSpPr>
        <p:spPr>
          <a:xfrm>
            <a:off x="6027744" y="4932802"/>
            <a:ext cx="710091" cy="1391716"/>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Connettore diritto 47">
            <a:extLst>
              <a:ext uri="{FF2B5EF4-FFF2-40B4-BE49-F238E27FC236}">
                <a16:creationId xmlns:a16="http://schemas.microsoft.com/office/drawing/2014/main" id="{7850D298-281D-4D4D-9300-E09652A99029}"/>
              </a:ext>
            </a:extLst>
          </p:cNvPr>
          <p:cNvCxnSpPr>
            <a:cxnSpLocks/>
            <a:stCxn id="36" idx="0"/>
            <a:endCxn id="27" idx="3"/>
          </p:cNvCxnSpPr>
          <p:nvPr/>
        </p:nvCxnSpPr>
        <p:spPr>
          <a:xfrm flipH="1" flipV="1">
            <a:off x="6027744" y="4932802"/>
            <a:ext cx="1138040" cy="489303"/>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Connettore diritto 50">
            <a:extLst>
              <a:ext uri="{FF2B5EF4-FFF2-40B4-BE49-F238E27FC236}">
                <a16:creationId xmlns:a16="http://schemas.microsoft.com/office/drawing/2014/main" id="{F02B4A42-CFC9-4B8A-919D-B7F38AD47254}"/>
              </a:ext>
            </a:extLst>
          </p:cNvPr>
          <p:cNvCxnSpPr>
            <a:stCxn id="29" idx="0"/>
            <a:endCxn id="31" idx="2"/>
          </p:cNvCxnSpPr>
          <p:nvPr/>
        </p:nvCxnSpPr>
        <p:spPr>
          <a:xfrm>
            <a:off x="5286110" y="5778654"/>
            <a:ext cx="3064560" cy="789925"/>
          </a:xfrm>
          <a:prstGeom prst="line">
            <a:avLst/>
          </a:prstGeom>
        </p:spPr>
        <p:style>
          <a:lnRef idx="1">
            <a:schemeClr val="accent4"/>
          </a:lnRef>
          <a:fillRef idx="0">
            <a:schemeClr val="accent4"/>
          </a:fillRef>
          <a:effectRef idx="0">
            <a:schemeClr val="accent4"/>
          </a:effectRef>
          <a:fontRef idx="minor">
            <a:schemeClr val="tx1"/>
          </a:fontRef>
        </p:style>
      </p:cxnSp>
      <p:cxnSp>
        <p:nvCxnSpPr>
          <p:cNvPr id="53" name="Connettore diritto 52">
            <a:extLst>
              <a:ext uri="{FF2B5EF4-FFF2-40B4-BE49-F238E27FC236}">
                <a16:creationId xmlns:a16="http://schemas.microsoft.com/office/drawing/2014/main" id="{77AF7610-81C9-43B1-A749-6124EA1D0263}"/>
              </a:ext>
            </a:extLst>
          </p:cNvPr>
          <p:cNvCxnSpPr>
            <a:cxnSpLocks/>
            <a:stCxn id="30" idx="2"/>
            <a:endCxn id="35" idx="0"/>
          </p:cNvCxnSpPr>
          <p:nvPr/>
        </p:nvCxnSpPr>
        <p:spPr>
          <a:xfrm flipH="1">
            <a:off x="7515128" y="5282224"/>
            <a:ext cx="783976" cy="508942"/>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963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arn(inVertical)">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1000"/>
                                        <p:tgtEl>
                                          <p:spTgt spid="28"/>
                                        </p:tgtEl>
                                      </p:cBhvr>
                                    </p:animEffect>
                                    <p:anim calcmode="lin" valueType="num">
                                      <p:cBhvr>
                                        <p:cTn id="87" dur="1000" fill="hold"/>
                                        <p:tgtEl>
                                          <p:spTgt spid="28"/>
                                        </p:tgtEl>
                                        <p:attrNameLst>
                                          <p:attrName>ppt_x</p:attrName>
                                        </p:attrNameLst>
                                      </p:cBhvr>
                                      <p:tavLst>
                                        <p:tav tm="0">
                                          <p:val>
                                            <p:strVal val="#ppt_x"/>
                                          </p:val>
                                        </p:tav>
                                        <p:tav tm="100000">
                                          <p:val>
                                            <p:strVal val="#ppt_x"/>
                                          </p:val>
                                        </p:tav>
                                      </p:tavLst>
                                    </p:anim>
                                    <p:anim calcmode="lin" valueType="num">
                                      <p:cBhvr>
                                        <p:cTn id="88" dur="1000" fill="hold"/>
                                        <p:tgtEl>
                                          <p:spTgt spid="2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ppt_x</p:attrName>
                                        </p:attrNameLst>
                                      </p:cBhvr>
                                      <p:tavLst>
                                        <p:tav tm="0">
                                          <p:val>
                                            <p:strVal val="#ppt_x"/>
                                          </p:val>
                                        </p:tav>
                                        <p:tav tm="100000">
                                          <p:val>
                                            <p:strVal val="#ppt_x"/>
                                          </p:val>
                                        </p:tav>
                                      </p:tavLst>
                                    </p:anim>
                                    <p:anim calcmode="lin" valueType="num">
                                      <p:cBhvr>
                                        <p:cTn id="98" dur="10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1000"/>
                                        <p:tgtEl>
                                          <p:spTgt spid="32"/>
                                        </p:tgtEl>
                                      </p:cBhvr>
                                    </p:animEffect>
                                    <p:anim calcmode="lin" valueType="num">
                                      <p:cBhvr>
                                        <p:cTn id="107" dur="1000" fill="hold"/>
                                        <p:tgtEl>
                                          <p:spTgt spid="32"/>
                                        </p:tgtEl>
                                        <p:attrNameLst>
                                          <p:attrName>ppt_x</p:attrName>
                                        </p:attrNameLst>
                                      </p:cBhvr>
                                      <p:tavLst>
                                        <p:tav tm="0">
                                          <p:val>
                                            <p:strVal val="#ppt_x"/>
                                          </p:val>
                                        </p:tav>
                                        <p:tav tm="100000">
                                          <p:val>
                                            <p:strVal val="#ppt_x"/>
                                          </p:val>
                                        </p:tav>
                                      </p:tavLst>
                                    </p:anim>
                                    <p:anim calcmode="lin" valueType="num">
                                      <p:cBhvr>
                                        <p:cTn id="108" dur="1000" fill="hold"/>
                                        <p:tgtEl>
                                          <p:spTgt spid="32"/>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1000"/>
                                        <p:tgtEl>
                                          <p:spTgt spid="33"/>
                                        </p:tgtEl>
                                      </p:cBhvr>
                                    </p:animEffect>
                                    <p:anim calcmode="lin" valueType="num">
                                      <p:cBhvr>
                                        <p:cTn id="112" dur="1000" fill="hold"/>
                                        <p:tgtEl>
                                          <p:spTgt spid="33"/>
                                        </p:tgtEl>
                                        <p:attrNameLst>
                                          <p:attrName>ppt_x</p:attrName>
                                        </p:attrNameLst>
                                      </p:cBhvr>
                                      <p:tavLst>
                                        <p:tav tm="0">
                                          <p:val>
                                            <p:strVal val="#ppt_x"/>
                                          </p:val>
                                        </p:tav>
                                        <p:tav tm="100000">
                                          <p:val>
                                            <p:strVal val="#ppt_x"/>
                                          </p:val>
                                        </p:tav>
                                      </p:tavLst>
                                    </p:anim>
                                    <p:anim calcmode="lin" valueType="num">
                                      <p:cBhvr>
                                        <p:cTn id="113" dur="1000" fill="hold"/>
                                        <p:tgtEl>
                                          <p:spTgt spid="3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1000"/>
                                        <p:tgtEl>
                                          <p:spTgt spid="35"/>
                                        </p:tgtEl>
                                      </p:cBhvr>
                                    </p:animEffect>
                                    <p:anim calcmode="lin" valueType="num">
                                      <p:cBhvr>
                                        <p:cTn id="122" dur="1000" fill="hold"/>
                                        <p:tgtEl>
                                          <p:spTgt spid="35"/>
                                        </p:tgtEl>
                                        <p:attrNameLst>
                                          <p:attrName>ppt_x</p:attrName>
                                        </p:attrNameLst>
                                      </p:cBhvr>
                                      <p:tavLst>
                                        <p:tav tm="0">
                                          <p:val>
                                            <p:strVal val="#ppt_x"/>
                                          </p:val>
                                        </p:tav>
                                        <p:tav tm="100000">
                                          <p:val>
                                            <p:strVal val="#ppt_x"/>
                                          </p:val>
                                        </p:tav>
                                      </p:tavLst>
                                    </p:anim>
                                    <p:anim calcmode="lin" valueType="num">
                                      <p:cBhvr>
                                        <p:cTn id="123" dur="1000" fill="hold"/>
                                        <p:tgtEl>
                                          <p:spTgt spid="35"/>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1000"/>
                                        <p:tgtEl>
                                          <p:spTgt spid="36"/>
                                        </p:tgtEl>
                                      </p:cBhvr>
                                    </p:animEffect>
                                    <p:anim calcmode="lin" valueType="num">
                                      <p:cBhvr>
                                        <p:cTn id="127" dur="1000" fill="hold"/>
                                        <p:tgtEl>
                                          <p:spTgt spid="36"/>
                                        </p:tgtEl>
                                        <p:attrNameLst>
                                          <p:attrName>ppt_x</p:attrName>
                                        </p:attrNameLst>
                                      </p:cBhvr>
                                      <p:tavLst>
                                        <p:tav tm="0">
                                          <p:val>
                                            <p:strVal val="#ppt_x"/>
                                          </p:val>
                                        </p:tav>
                                        <p:tav tm="100000">
                                          <p:val>
                                            <p:strVal val="#ppt_x"/>
                                          </p:val>
                                        </p:tav>
                                      </p:tavLst>
                                    </p:anim>
                                    <p:anim calcmode="lin" valueType="num">
                                      <p:cBhvr>
                                        <p:cTn id="128" dur="1000" fill="hold"/>
                                        <p:tgtEl>
                                          <p:spTgt spid="36"/>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1000"/>
                                        <p:tgtEl>
                                          <p:spTgt spid="38"/>
                                        </p:tgtEl>
                                      </p:cBhvr>
                                    </p:animEffect>
                                    <p:anim calcmode="lin" valueType="num">
                                      <p:cBhvr>
                                        <p:cTn id="132" dur="1000" fill="hold"/>
                                        <p:tgtEl>
                                          <p:spTgt spid="38"/>
                                        </p:tgtEl>
                                        <p:attrNameLst>
                                          <p:attrName>ppt_x</p:attrName>
                                        </p:attrNameLst>
                                      </p:cBhvr>
                                      <p:tavLst>
                                        <p:tav tm="0">
                                          <p:val>
                                            <p:strVal val="#ppt_x"/>
                                          </p:val>
                                        </p:tav>
                                        <p:tav tm="100000">
                                          <p:val>
                                            <p:strVal val="#ppt_x"/>
                                          </p:val>
                                        </p:tav>
                                      </p:tavLst>
                                    </p:anim>
                                    <p:anim calcmode="lin" valueType="num">
                                      <p:cBhvr>
                                        <p:cTn id="133" dur="1000" fill="hold"/>
                                        <p:tgtEl>
                                          <p:spTgt spid="38"/>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fade">
                                      <p:cBhvr>
                                        <p:cTn id="136" dur="1000"/>
                                        <p:tgtEl>
                                          <p:spTgt spid="24"/>
                                        </p:tgtEl>
                                      </p:cBhvr>
                                    </p:animEffect>
                                    <p:anim calcmode="lin" valueType="num">
                                      <p:cBhvr>
                                        <p:cTn id="137" dur="1000" fill="hold"/>
                                        <p:tgtEl>
                                          <p:spTgt spid="24"/>
                                        </p:tgtEl>
                                        <p:attrNameLst>
                                          <p:attrName>ppt_x</p:attrName>
                                        </p:attrNameLst>
                                      </p:cBhvr>
                                      <p:tavLst>
                                        <p:tav tm="0">
                                          <p:val>
                                            <p:strVal val="#ppt_x"/>
                                          </p:val>
                                        </p:tav>
                                        <p:tav tm="100000">
                                          <p:val>
                                            <p:strVal val="#ppt_x"/>
                                          </p:val>
                                        </p:tav>
                                      </p:tavLst>
                                    </p:anim>
                                    <p:anim calcmode="lin" valueType="num">
                                      <p:cBhvr>
                                        <p:cTn id="138" dur="1000" fill="hold"/>
                                        <p:tgtEl>
                                          <p:spTgt spid="24"/>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1000"/>
                                        <p:tgtEl>
                                          <p:spTgt spid="40"/>
                                        </p:tgtEl>
                                      </p:cBhvr>
                                    </p:animEffect>
                                    <p:anim calcmode="lin" valueType="num">
                                      <p:cBhvr>
                                        <p:cTn id="142" dur="1000" fill="hold"/>
                                        <p:tgtEl>
                                          <p:spTgt spid="40"/>
                                        </p:tgtEl>
                                        <p:attrNameLst>
                                          <p:attrName>ppt_x</p:attrName>
                                        </p:attrNameLst>
                                      </p:cBhvr>
                                      <p:tavLst>
                                        <p:tav tm="0">
                                          <p:val>
                                            <p:strVal val="#ppt_x"/>
                                          </p:val>
                                        </p:tav>
                                        <p:tav tm="100000">
                                          <p:val>
                                            <p:strVal val="#ppt_x"/>
                                          </p:val>
                                        </p:tav>
                                      </p:tavLst>
                                    </p:anim>
                                    <p:anim calcmode="lin" valueType="num">
                                      <p:cBhvr>
                                        <p:cTn id="143" dur="1000" fill="hold"/>
                                        <p:tgtEl>
                                          <p:spTgt spid="40"/>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1000"/>
                                        <p:tgtEl>
                                          <p:spTgt spid="42"/>
                                        </p:tgtEl>
                                      </p:cBhvr>
                                    </p:animEffect>
                                    <p:anim calcmode="lin" valueType="num">
                                      <p:cBhvr>
                                        <p:cTn id="147" dur="1000" fill="hold"/>
                                        <p:tgtEl>
                                          <p:spTgt spid="42"/>
                                        </p:tgtEl>
                                        <p:attrNameLst>
                                          <p:attrName>ppt_x</p:attrName>
                                        </p:attrNameLst>
                                      </p:cBhvr>
                                      <p:tavLst>
                                        <p:tav tm="0">
                                          <p:val>
                                            <p:strVal val="#ppt_x"/>
                                          </p:val>
                                        </p:tav>
                                        <p:tav tm="100000">
                                          <p:val>
                                            <p:strVal val="#ppt_x"/>
                                          </p:val>
                                        </p:tav>
                                      </p:tavLst>
                                    </p:anim>
                                    <p:anim calcmode="lin" valueType="num">
                                      <p:cBhvr>
                                        <p:cTn id="148" dur="1000" fill="hold"/>
                                        <p:tgtEl>
                                          <p:spTgt spid="42"/>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fade">
                                      <p:cBhvr>
                                        <p:cTn id="151" dur="1000"/>
                                        <p:tgtEl>
                                          <p:spTgt spid="44"/>
                                        </p:tgtEl>
                                      </p:cBhvr>
                                    </p:animEffect>
                                    <p:anim calcmode="lin" valueType="num">
                                      <p:cBhvr>
                                        <p:cTn id="152" dur="1000" fill="hold"/>
                                        <p:tgtEl>
                                          <p:spTgt spid="44"/>
                                        </p:tgtEl>
                                        <p:attrNameLst>
                                          <p:attrName>ppt_x</p:attrName>
                                        </p:attrNameLst>
                                      </p:cBhvr>
                                      <p:tavLst>
                                        <p:tav tm="0">
                                          <p:val>
                                            <p:strVal val="#ppt_x"/>
                                          </p:val>
                                        </p:tav>
                                        <p:tav tm="100000">
                                          <p:val>
                                            <p:strVal val="#ppt_x"/>
                                          </p:val>
                                        </p:tav>
                                      </p:tavLst>
                                    </p:anim>
                                    <p:anim calcmode="lin" valueType="num">
                                      <p:cBhvr>
                                        <p:cTn id="153" dur="1000" fill="hold"/>
                                        <p:tgtEl>
                                          <p:spTgt spid="44"/>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46"/>
                                        </p:tgtEl>
                                        <p:attrNameLst>
                                          <p:attrName>style.visibility</p:attrName>
                                        </p:attrNameLst>
                                      </p:cBhvr>
                                      <p:to>
                                        <p:strVal val="visible"/>
                                      </p:to>
                                    </p:set>
                                    <p:animEffect transition="in" filter="fade">
                                      <p:cBhvr>
                                        <p:cTn id="156" dur="1000"/>
                                        <p:tgtEl>
                                          <p:spTgt spid="46"/>
                                        </p:tgtEl>
                                      </p:cBhvr>
                                    </p:animEffect>
                                    <p:anim calcmode="lin" valueType="num">
                                      <p:cBhvr>
                                        <p:cTn id="157" dur="1000" fill="hold"/>
                                        <p:tgtEl>
                                          <p:spTgt spid="46"/>
                                        </p:tgtEl>
                                        <p:attrNameLst>
                                          <p:attrName>ppt_x</p:attrName>
                                        </p:attrNameLst>
                                      </p:cBhvr>
                                      <p:tavLst>
                                        <p:tav tm="0">
                                          <p:val>
                                            <p:strVal val="#ppt_x"/>
                                          </p:val>
                                        </p:tav>
                                        <p:tav tm="100000">
                                          <p:val>
                                            <p:strVal val="#ppt_x"/>
                                          </p:val>
                                        </p:tav>
                                      </p:tavLst>
                                    </p:anim>
                                    <p:anim calcmode="lin" valueType="num">
                                      <p:cBhvr>
                                        <p:cTn id="158" dur="1000" fill="hold"/>
                                        <p:tgtEl>
                                          <p:spTgt spid="46"/>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48"/>
                                        </p:tgtEl>
                                        <p:attrNameLst>
                                          <p:attrName>style.visibility</p:attrName>
                                        </p:attrNameLst>
                                      </p:cBhvr>
                                      <p:to>
                                        <p:strVal val="visible"/>
                                      </p:to>
                                    </p:set>
                                    <p:animEffect transition="in" filter="fade">
                                      <p:cBhvr>
                                        <p:cTn id="161" dur="1000"/>
                                        <p:tgtEl>
                                          <p:spTgt spid="48"/>
                                        </p:tgtEl>
                                      </p:cBhvr>
                                    </p:animEffect>
                                    <p:anim calcmode="lin" valueType="num">
                                      <p:cBhvr>
                                        <p:cTn id="162" dur="1000" fill="hold"/>
                                        <p:tgtEl>
                                          <p:spTgt spid="48"/>
                                        </p:tgtEl>
                                        <p:attrNameLst>
                                          <p:attrName>ppt_x</p:attrName>
                                        </p:attrNameLst>
                                      </p:cBhvr>
                                      <p:tavLst>
                                        <p:tav tm="0">
                                          <p:val>
                                            <p:strVal val="#ppt_x"/>
                                          </p:val>
                                        </p:tav>
                                        <p:tav tm="100000">
                                          <p:val>
                                            <p:strVal val="#ppt_x"/>
                                          </p:val>
                                        </p:tav>
                                      </p:tavLst>
                                    </p:anim>
                                    <p:anim calcmode="lin" valueType="num">
                                      <p:cBhvr>
                                        <p:cTn id="163" dur="1000" fill="hold"/>
                                        <p:tgtEl>
                                          <p:spTgt spid="48"/>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51"/>
                                        </p:tgtEl>
                                        <p:attrNameLst>
                                          <p:attrName>style.visibility</p:attrName>
                                        </p:attrNameLst>
                                      </p:cBhvr>
                                      <p:to>
                                        <p:strVal val="visible"/>
                                      </p:to>
                                    </p:set>
                                    <p:animEffect transition="in" filter="fade">
                                      <p:cBhvr>
                                        <p:cTn id="166" dur="1000"/>
                                        <p:tgtEl>
                                          <p:spTgt spid="51"/>
                                        </p:tgtEl>
                                      </p:cBhvr>
                                    </p:animEffect>
                                    <p:anim calcmode="lin" valueType="num">
                                      <p:cBhvr>
                                        <p:cTn id="167" dur="1000" fill="hold"/>
                                        <p:tgtEl>
                                          <p:spTgt spid="51"/>
                                        </p:tgtEl>
                                        <p:attrNameLst>
                                          <p:attrName>ppt_x</p:attrName>
                                        </p:attrNameLst>
                                      </p:cBhvr>
                                      <p:tavLst>
                                        <p:tav tm="0">
                                          <p:val>
                                            <p:strVal val="#ppt_x"/>
                                          </p:val>
                                        </p:tav>
                                        <p:tav tm="100000">
                                          <p:val>
                                            <p:strVal val="#ppt_x"/>
                                          </p:val>
                                        </p:tav>
                                      </p:tavLst>
                                    </p:anim>
                                    <p:anim calcmode="lin" valueType="num">
                                      <p:cBhvr>
                                        <p:cTn id="168" dur="1000" fill="hold"/>
                                        <p:tgtEl>
                                          <p:spTgt spid="51"/>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53"/>
                                        </p:tgtEl>
                                        <p:attrNameLst>
                                          <p:attrName>style.visibility</p:attrName>
                                        </p:attrNameLst>
                                      </p:cBhvr>
                                      <p:to>
                                        <p:strVal val="visible"/>
                                      </p:to>
                                    </p:set>
                                    <p:animEffect transition="in" filter="fade">
                                      <p:cBhvr>
                                        <p:cTn id="171" dur="1000"/>
                                        <p:tgtEl>
                                          <p:spTgt spid="53"/>
                                        </p:tgtEl>
                                      </p:cBhvr>
                                    </p:animEffect>
                                    <p:anim calcmode="lin" valueType="num">
                                      <p:cBhvr>
                                        <p:cTn id="172" dur="1000" fill="hold"/>
                                        <p:tgtEl>
                                          <p:spTgt spid="53"/>
                                        </p:tgtEl>
                                        <p:attrNameLst>
                                          <p:attrName>ppt_x</p:attrName>
                                        </p:attrNameLst>
                                      </p:cBhvr>
                                      <p:tavLst>
                                        <p:tav tm="0">
                                          <p:val>
                                            <p:strVal val="#ppt_x"/>
                                          </p:val>
                                        </p:tav>
                                        <p:tav tm="100000">
                                          <p:val>
                                            <p:strVal val="#ppt_x"/>
                                          </p:val>
                                        </p:tav>
                                      </p:tavLst>
                                    </p:anim>
                                    <p:anim calcmode="lin" valueType="num">
                                      <p:cBhvr>
                                        <p:cTn id="173" dur="1000" fill="hold"/>
                                        <p:tgtEl>
                                          <p:spTgt spid="53"/>
                                        </p:tgtEl>
                                        <p:attrNameLst>
                                          <p:attrName>ppt_y</p:attrName>
                                        </p:attrNameLst>
                                      </p:cBhvr>
                                      <p:tavLst>
                                        <p:tav tm="0">
                                          <p:val>
                                            <p:strVal val="#ppt_y+.1"/>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14"/>
                                        </p:tgtEl>
                                        <p:attrNameLst>
                                          <p:attrName>style.visibility</p:attrName>
                                        </p:attrNameLst>
                                      </p:cBhvr>
                                      <p:to>
                                        <p:strVal val="visible"/>
                                      </p:to>
                                    </p:set>
                                    <p:anim calcmode="lin" valueType="num">
                                      <p:cBhvr additive="base">
                                        <p:cTn id="176" dur="500" fill="hold"/>
                                        <p:tgtEl>
                                          <p:spTgt spid="14"/>
                                        </p:tgtEl>
                                        <p:attrNameLst>
                                          <p:attrName>ppt_x</p:attrName>
                                        </p:attrNameLst>
                                      </p:cBhvr>
                                      <p:tavLst>
                                        <p:tav tm="0">
                                          <p:val>
                                            <p:strVal val="#ppt_x"/>
                                          </p:val>
                                        </p:tav>
                                        <p:tav tm="100000">
                                          <p:val>
                                            <p:strVal val="#ppt_x"/>
                                          </p:val>
                                        </p:tav>
                                      </p:tavLst>
                                    </p:anim>
                                    <p:anim calcmode="lin" valueType="num">
                                      <p:cBhvr additive="base">
                                        <p:cTn id="17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6"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14"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65F92-17B6-4CFB-A804-7A4B2D647523}"/>
              </a:ext>
            </a:extLst>
          </p:cNvPr>
          <p:cNvSpPr>
            <a:spLocks noGrp="1"/>
          </p:cNvSpPr>
          <p:nvPr>
            <p:ph type="title"/>
          </p:nvPr>
        </p:nvSpPr>
        <p:spPr/>
        <p:txBody>
          <a:bodyPr>
            <a:normAutofit fontScale="90000"/>
          </a:bodyPr>
          <a:lstStyle/>
          <a:p>
            <a:r>
              <a:rPr lang="it-IT" dirty="0"/>
              <a:t>Similitudine delle «fonti»</a:t>
            </a:r>
          </a:p>
        </p:txBody>
      </p:sp>
      <p:sp>
        <p:nvSpPr>
          <p:cNvPr id="4" name="Segnaposto numero diapositiva 3">
            <a:extLst>
              <a:ext uri="{FF2B5EF4-FFF2-40B4-BE49-F238E27FC236}">
                <a16:creationId xmlns:a16="http://schemas.microsoft.com/office/drawing/2014/main" id="{D351E9A8-8DFD-431A-8927-F225986DEBC5}"/>
              </a:ext>
            </a:extLst>
          </p:cNvPr>
          <p:cNvSpPr>
            <a:spLocks noGrp="1"/>
          </p:cNvSpPr>
          <p:nvPr>
            <p:ph type="sldNum" sz="quarter" idx="12"/>
          </p:nvPr>
        </p:nvSpPr>
        <p:spPr/>
        <p:txBody>
          <a:bodyPr/>
          <a:lstStyle/>
          <a:p>
            <a:fld id="{30B908B3-0DAA-49D7-9F00-8D487C6CCC91}" type="slidenum">
              <a:rPr lang="it-IT" smtClean="0"/>
              <a:pPr/>
              <a:t>7</a:t>
            </a:fld>
            <a:endParaRPr lang="it-IT" dirty="0"/>
          </a:p>
        </p:txBody>
      </p:sp>
      <p:cxnSp>
        <p:nvCxnSpPr>
          <p:cNvPr id="5" name="Connettore diritto 4">
            <a:extLst>
              <a:ext uri="{FF2B5EF4-FFF2-40B4-BE49-F238E27FC236}">
                <a16:creationId xmlns:a16="http://schemas.microsoft.com/office/drawing/2014/main" id="{0771C9EF-50C6-4348-B38E-6AA71325E335}"/>
              </a:ext>
            </a:extLst>
          </p:cNvPr>
          <p:cNvCxnSpPr>
            <a:cxnSpLocks/>
          </p:cNvCxnSpPr>
          <p:nvPr/>
        </p:nvCxnSpPr>
        <p:spPr>
          <a:xfrm flipH="1" flipV="1">
            <a:off x="4429212" y="682502"/>
            <a:ext cx="22703" cy="56062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ella 6">
            <a:extLst>
              <a:ext uri="{FF2B5EF4-FFF2-40B4-BE49-F238E27FC236}">
                <a16:creationId xmlns:a16="http://schemas.microsoft.com/office/drawing/2014/main" id="{03F4684B-D35D-410F-A6EF-2312276B0282}"/>
              </a:ext>
            </a:extLst>
          </p:cNvPr>
          <p:cNvGraphicFramePr>
            <a:graphicFrameLocks noGrp="1"/>
          </p:cNvGraphicFramePr>
          <p:nvPr>
            <p:extLst>
              <p:ext uri="{D42A27DB-BD31-4B8C-83A1-F6EECF244321}">
                <p14:modId xmlns:p14="http://schemas.microsoft.com/office/powerpoint/2010/main" val="2302908712"/>
              </p:ext>
            </p:extLst>
          </p:nvPr>
        </p:nvGraphicFramePr>
        <p:xfrm>
          <a:off x="34055" y="938280"/>
          <a:ext cx="4297777" cy="1483360"/>
        </p:xfrm>
        <a:graphic>
          <a:graphicData uri="http://schemas.openxmlformats.org/drawingml/2006/table">
            <a:tbl>
              <a:tblPr firstRow="1">
                <a:tableStyleId>{21E4AEA4-8DFA-4A89-87EB-49C32662AFE0}</a:tableStyleId>
              </a:tblPr>
              <a:tblGrid>
                <a:gridCol w="4297777">
                  <a:extLst>
                    <a:ext uri="{9D8B030D-6E8A-4147-A177-3AD203B41FA5}">
                      <a16:colId xmlns:a16="http://schemas.microsoft.com/office/drawing/2014/main" val="558301253"/>
                    </a:ext>
                  </a:extLst>
                </a:gridCol>
              </a:tblGrid>
              <a:tr h="370840">
                <a:tc>
                  <a:txBody>
                    <a:bodyPr/>
                    <a:lstStyle/>
                    <a:p>
                      <a:r>
                        <a:rPr lang="it-IT" dirty="0"/>
                        <a:t>Modello tradizionale energia</a:t>
                      </a:r>
                    </a:p>
                  </a:txBody>
                  <a:tcPr/>
                </a:tc>
                <a:extLst>
                  <a:ext uri="{0D108BD9-81ED-4DB2-BD59-A6C34878D82A}">
                    <a16:rowId xmlns:a16="http://schemas.microsoft.com/office/drawing/2014/main" val="2191921049"/>
                  </a:ext>
                </a:extLst>
              </a:tr>
              <a:tr h="370840">
                <a:tc>
                  <a:txBody>
                    <a:bodyPr/>
                    <a:lstStyle/>
                    <a:p>
                      <a:r>
                        <a:rPr lang="it-IT" dirty="0"/>
                        <a:t>Carbone</a:t>
                      </a:r>
                    </a:p>
                  </a:txBody>
                  <a:tcPr/>
                </a:tc>
                <a:extLst>
                  <a:ext uri="{0D108BD9-81ED-4DB2-BD59-A6C34878D82A}">
                    <a16:rowId xmlns:a16="http://schemas.microsoft.com/office/drawing/2014/main" val="1593572745"/>
                  </a:ext>
                </a:extLst>
              </a:tr>
              <a:tr h="370840">
                <a:tc>
                  <a:txBody>
                    <a:bodyPr/>
                    <a:lstStyle/>
                    <a:p>
                      <a:r>
                        <a:rPr lang="it-IT" dirty="0"/>
                        <a:t>Gas, petrolio</a:t>
                      </a:r>
                    </a:p>
                  </a:txBody>
                  <a:tcPr/>
                </a:tc>
                <a:extLst>
                  <a:ext uri="{0D108BD9-81ED-4DB2-BD59-A6C34878D82A}">
                    <a16:rowId xmlns:a16="http://schemas.microsoft.com/office/drawing/2014/main" val="617417804"/>
                  </a:ext>
                </a:extLst>
              </a:tr>
              <a:tr h="370840">
                <a:tc>
                  <a:txBody>
                    <a:bodyPr/>
                    <a:lstStyle/>
                    <a:p>
                      <a:r>
                        <a:rPr lang="it-IT" dirty="0"/>
                        <a:t>Fonti «centralizzate»</a:t>
                      </a:r>
                    </a:p>
                  </a:txBody>
                  <a:tcPr/>
                </a:tc>
                <a:extLst>
                  <a:ext uri="{0D108BD9-81ED-4DB2-BD59-A6C34878D82A}">
                    <a16:rowId xmlns:a16="http://schemas.microsoft.com/office/drawing/2014/main" val="4206280111"/>
                  </a:ext>
                </a:extLst>
              </a:tr>
            </a:tbl>
          </a:graphicData>
        </a:graphic>
      </p:graphicFrame>
      <p:graphicFrame>
        <p:nvGraphicFramePr>
          <p:cNvPr id="8" name="Tabella 7">
            <a:extLst>
              <a:ext uri="{FF2B5EF4-FFF2-40B4-BE49-F238E27FC236}">
                <a16:creationId xmlns:a16="http://schemas.microsoft.com/office/drawing/2014/main" id="{3DF95B13-B979-450A-B662-81B8D1021DA0}"/>
              </a:ext>
            </a:extLst>
          </p:cNvPr>
          <p:cNvGraphicFramePr>
            <a:graphicFrameLocks noGrp="1"/>
          </p:cNvGraphicFramePr>
          <p:nvPr>
            <p:extLst>
              <p:ext uri="{D42A27DB-BD31-4B8C-83A1-F6EECF244321}">
                <p14:modId xmlns:p14="http://schemas.microsoft.com/office/powerpoint/2010/main" val="2403407930"/>
              </p:ext>
            </p:extLst>
          </p:nvPr>
        </p:nvGraphicFramePr>
        <p:xfrm>
          <a:off x="4545461" y="942013"/>
          <a:ext cx="4464496" cy="1483360"/>
        </p:xfrm>
        <a:graphic>
          <a:graphicData uri="http://schemas.openxmlformats.org/drawingml/2006/table">
            <a:tbl>
              <a:tblPr firstRow="1">
                <a:tableStyleId>{21E4AEA4-8DFA-4A89-87EB-49C32662AFE0}</a:tableStyleId>
              </a:tblPr>
              <a:tblGrid>
                <a:gridCol w="4464496">
                  <a:extLst>
                    <a:ext uri="{9D8B030D-6E8A-4147-A177-3AD203B41FA5}">
                      <a16:colId xmlns:a16="http://schemas.microsoft.com/office/drawing/2014/main" val="558301253"/>
                    </a:ext>
                  </a:extLst>
                </a:gridCol>
              </a:tblGrid>
              <a:tr h="370840">
                <a:tc>
                  <a:txBody>
                    <a:bodyPr/>
                    <a:lstStyle/>
                    <a:p>
                      <a:r>
                        <a:rPr lang="it-IT" dirty="0"/>
                        <a:t>Modello tradizionale dati</a:t>
                      </a:r>
                    </a:p>
                  </a:txBody>
                  <a:tcPr/>
                </a:tc>
                <a:extLst>
                  <a:ext uri="{0D108BD9-81ED-4DB2-BD59-A6C34878D82A}">
                    <a16:rowId xmlns:a16="http://schemas.microsoft.com/office/drawing/2014/main" val="3443955564"/>
                  </a:ext>
                </a:extLst>
              </a:tr>
              <a:tr h="370840">
                <a:tc>
                  <a:txBody>
                    <a:bodyPr/>
                    <a:lstStyle/>
                    <a:p>
                      <a:r>
                        <a:rPr lang="it-IT" dirty="0"/>
                        <a:t>ISTAT</a:t>
                      </a:r>
                    </a:p>
                  </a:txBody>
                  <a:tcPr/>
                </a:tc>
                <a:extLst>
                  <a:ext uri="{0D108BD9-81ED-4DB2-BD59-A6C34878D82A}">
                    <a16:rowId xmlns:a16="http://schemas.microsoft.com/office/drawing/2014/main" val="1593572745"/>
                  </a:ext>
                </a:extLst>
              </a:tr>
              <a:tr h="370840">
                <a:tc>
                  <a:txBody>
                    <a:bodyPr/>
                    <a:lstStyle/>
                    <a:p>
                      <a:r>
                        <a:rPr lang="it-IT" dirty="0"/>
                        <a:t>EUROSTAT, altri centri di ricerca</a:t>
                      </a:r>
                    </a:p>
                  </a:txBody>
                  <a:tcPr/>
                </a:tc>
                <a:extLst>
                  <a:ext uri="{0D108BD9-81ED-4DB2-BD59-A6C34878D82A}">
                    <a16:rowId xmlns:a16="http://schemas.microsoft.com/office/drawing/2014/main" val="617417804"/>
                  </a:ext>
                </a:extLst>
              </a:tr>
              <a:tr h="370840">
                <a:tc>
                  <a:txBody>
                    <a:bodyPr/>
                    <a:lstStyle/>
                    <a:p>
                      <a:r>
                        <a:rPr lang="it-IT" dirty="0"/>
                        <a:t>Dati  «centralizzati» e a pagamento/non liberi</a:t>
                      </a:r>
                    </a:p>
                  </a:txBody>
                  <a:tcPr/>
                </a:tc>
                <a:extLst>
                  <a:ext uri="{0D108BD9-81ED-4DB2-BD59-A6C34878D82A}">
                    <a16:rowId xmlns:a16="http://schemas.microsoft.com/office/drawing/2014/main" val="4206280111"/>
                  </a:ext>
                </a:extLst>
              </a:tr>
            </a:tbl>
          </a:graphicData>
        </a:graphic>
      </p:graphicFrame>
      <p:graphicFrame>
        <p:nvGraphicFramePr>
          <p:cNvPr id="9" name="Tabella 8">
            <a:extLst>
              <a:ext uri="{FF2B5EF4-FFF2-40B4-BE49-F238E27FC236}">
                <a16:creationId xmlns:a16="http://schemas.microsoft.com/office/drawing/2014/main" id="{5E4E8670-A2F0-4A23-A91A-ABF5DC014039}"/>
              </a:ext>
            </a:extLst>
          </p:cNvPr>
          <p:cNvGraphicFramePr>
            <a:graphicFrameLocks noGrp="1"/>
          </p:cNvGraphicFramePr>
          <p:nvPr>
            <p:extLst>
              <p:ext uri="{D42A27DB-BD31-4B8C-83A1-F6EECF244321}">
                <p14:modId xmlns:p14="http://schemas.microsoft.com/office/powerpoint/2010/main" val="3792048072"/>
              </p:ext>
            </p:extLst>
          </p:nvPr>
        </p:nvGraphicFramePr>
        <p:xfrm>
          <a:off x="34055" y="2811240"/>
          <a:ext cx="4297777" cy="1854200"/>
        </p:xfrm>
        <a:graphic>
          <a:graphicData uri="http://schemas.openxmlformats.org/drawingml/2006/table">
            <a:tbl>
              <a:tblPr firstRow="1">
                <a:tableStyleId>{F5AB1C69-6EDB-4FF4-983F-18BD219EF322}</a:tableStyleId>
              </a:tblPr>
              <a:tblGrid>
                <a:gridCol w="4297777">
                  <a:extLst>
                    <a:ext uri="{9D8B030D-6E8A-4147-A177-3AD203B41FA5}">
                      <a16:colId xmlns:a16="http://schemas.microsoft.com/office/drawing/2014/main" val="558301253"/>
                    </a:ext>
                  </a:extLst>
                </a:gridCol>
              </a:tblGrid>
              <a:tr h="370840">
                <a:tc>
                  <a:txBody>
                    <a:bodyPr/>
                    <a:lstStyle/>
                    <a:p>
                      <a:r>
                        <a:rPr lang="it-IT" dirty="0"/>
                        <a:t>Attualmente</a:t>
                      </a:r>
                    </a:p>
                  </a:txBody>
                  <a:tcPr/>
                </a:tc>
                <a:extLst>
                  <a:ext uri="{0D108BD9-81ED-4DB2-BD59-A6C34878D82A}">
                    <a16:rowId xmlns:a16="http://schemas.microsoft.com/office/drawing/2014/main" val="884327797"/>
                  </a:ext>
                </a:extLst>
              </a:tr>
              <a:tr h="370840">
                <a:tc>
                  <a:txBody>
                    <a:bodyPr/>
                    <a:lstStyle/>
                    <a:p>
                      <a:r>
                        <a:rPr lang="it-IT" dirty="0"/>
                        <a:t>Fonte solare</a:t>
                      </a:r>
                    </a:p>
                  </a:txBody>
                  <a:tcPr/>
                </a:tc>
                <a:extLst>
                  <a:ext uri="{0D108BD9-81ED-4DB2-BD59-A6C34878D82A}">
                    <a16:rowId xmlns:a16="http://schemas.microsoft.com/office/drawing/2014/main" val="1593572745"/>
                  </a:ext>
                </a:extLst>
              </a:tr>
              <a:tr h="370840">
                <a:tc>
                  <a:txBody>
                    <a:bodyPr/>
                    <a:lstStyle/>
                    <a:p>
                      <a:r>
                        <a:rPr lang="it-IT" dirty="0"/>
                        <a:t>Eolico</a:t>
                      </a:r>
                    </a:p>
                  </a:txBody>
                  <a:tcPr/>
                </a:tc>
                <a:extLst>
                  <a:ext uri="{0D108BD9-81ED-4DB2-BD59-A6C34878D82A}">
                    <a16:rowId xmlns:a16="http://schemas.microsoft.com/office/drawing/2014/main" val="617417804"/>
                  </a:ext>
                </a:extLst>
              </a:tr>
              <a:tr h="370840">
                <a:tc>
                  <a:txBody>
                    <a:bodyPr/>
                    <a:lstStyle/>
                    <a:p>
                      <a:r>
                        <a:rPr lang="it-IT" dirty="0"/>
                        <a:t>Mini - idroelettrico</a:t>
                      </a:r>
                    </a:p>
                  </a:txBody>
                  <a:tcPr/>
                </a:tc>
                <a:extLst>
                  <a:ext uri="{0D108BD9-81ED-4DB2-BD59-A6C34878D82A}">
                    <a16:rowId xmlns:a16="http://schemas.microsoft.com/office/drawing/2014/main" val="4206280111"/>
                  </a:ext>
                </a:extLst>
              </a:tr>
              <a:tr h="370840">
                <a:tc>
                  <a:txBody>
                    <a:bodyPr/>
                    <a:lstStyle/>
                    <a:p>
                      <a:r>
                        <a:rPr lang="it-IT" dirty="0"/>
                        <a:t>Fonti diffuse e rinnovabili</a:t>
                      </a:r>
                    </a:p>
                  </a:txBody>
                  <a:tcPr/>
                </a:tc>
                <a:extLst>
                  <a:ext uri="{0D108BD9-81ED-4DB2-BD59-A6C34878D82A}">
                    <a16:rowId xmlns:a16="http://schemas.microsoft.com/office/drawing/2014/main" val="2013984475"/>
                  </a:ext>
                </a:extLst>
              </a:tr>
            </a:tbl>
          </a:graphicData>
        </a:graphic>
      </p:graphicFrame>
      <p:graphicFrame>
        <p:nvGraphicFramePr>
          <p:cNvPr id="10" name="Tabella 9">
            <a:extLst>
              <a:ext uri="{FF2B5EF4-FFF2-40B4-BE49-F238E27FC236}">
                <a16:creationId xmlns:a16="http://schemas.microsoft.com/office/drawing/2014/main" id="{6F3C80C0-CA31-4DD9-B7BC-B73D66FBE865}"/>
              </a:ext>
            </a:extLst>
          </p:cNvPr>
          <p:cNvGraphicFramePr>
            <a:graphicFrameLocks noGrp="1"/>
          </p:cNvGraphicFramePr>
          <p:nvPr>
            <p:extLst>
              <p:ext uri="{D42A27DB-BD31-4B8C-83A1-F6EECF244321}">
                <p14:modId xmlns:p14="http://schemas.microsoft.com/office/powerpoint/2010/main" val="2233844678"/>
              </p:ext>
            </p:extLst>
          </p:nvPr>
        </p:nvGraphicFramePr>
        <p:xfrm>
          <a:off x="4560749" y="2818706"/>
          <a:ext cx="4297777" cy="1854200"/>
        </p:xfrm>
        <a:graphic>
          <a:graphicData uri="http://schemas.openxmlformats.org/drawingml/2006/table">
            <a:tbl>
              <a:tblPr firstRow="1">
                <a:tableStyleId>{F5AB1C69-6EDB-4FF4-983F-18BD219EF322}</a:tableStyleId>
              </a:tblPr>
              <a:tblGrid>
                <a:gridCol w="4297777">
                  <a:extLst>
                    <a:ext uri="{9D8B030D-6E8A-4147-A177-3AD203B41FA5}">
                      <a16:colId xmlns:a16="http://schemas.microsoft.com/office/drawing/2014/main" val="558301253"/>
                    </a:ext>
                  </a:extLst>
                </a:gridCol>
              </a:tblGrid>
              <a:tr h="370840">
                <a:tc>
                  <a:txBody>
                    <a:bodyPr/>
                    <a:lstStyle/>
                    <a:p>
                      <a:r>
                        <a:rPr lang="it-IT" dirty="0"/>
                        <a:t>Attualmente</a:t>
                      </a:r>
                    </a:p>
                  </a:txBody>
                  <a:tcPr/>
                </a:tc>
                <a:extLst>
                  <a:ext uri="{0D108BD9-81ED-4DB2-BD59-A6C34878D82A}">
                    <a16:rowId xmlns:a16="http://schemas.microsoft.com/office/drawing/2014/main" val="3553498900"/>
                  </a:ext>
                </a:extLst>
              </a:tr>
              <a:tr h="370840">
                <a:tc>
                  <a:txBody>
                    <a:bodyPr/>
                    <a:lstStyle/>
                    <a:p>
                      <a:r>
                        <a:rPr lang="it-IT" dirty="0"/>
                        <a:t>Geoportali </a:t>
                      </a:r>
                    </a:p>
                  </a:txBody>
                  <a:tcPr/>
                </a:tc>
                <a:extLst>
                  <a:ext uri="{0D108BD9-81ED-4DB2-BD59-A6C34878D82A}">
                    <a16:rowId xmlns:a16="http://schemas.microsoft.com/office/drawing/2014/main" val="1593572745"/>
                  </a:ext>
                </a:extLst>
              </a:tr>
              <a:tr h="370840">
                <a:tc>
                  <a:txBody>
                    <a:bodyPr/>
                    <a:lstStyle/>
                    <a:p>
                      <a:r>
                        <a:rPr lang="it-IT" dirty="0"/>
                        <a:t>Portali opendata per molte amministrazioni</a:t>
                      </a:r>
                    </a:p>
                  </a:txBody>
                  <a:tcPr/>
                </a:tc>
                <a:extLst>
                  <a:ext uri="{0D108BD9-81ED-4DB2-BD59-A6C34878D82A}">
                    <a16:rowId xmlns:a16="http://schemas.microsoft.com/office/drawing/2014/main" val="617417804"/>
                  </a:ext>
                </a:extLst>
              </a:tr>
              <a:tr h="370840">
                <a:tc>
                  <a:txBody>
                    <a:bodyPr/>
                    <a:lstStyle/>
                    <a:p>
                      <a:r>
                        <a:rPr lang="it-IT" dirty="0"/>
                        <a:t>Dati prodotti e rilasciati dai cittadini</a:t>
                      </a:r>
                    </a:p>
                  </a:txBody>
                  <a:tcPr/>
                </a:tc>
                <a:extLst>
                  <a:ext uri="{0D108BD9-81ED-4DB2-BD59-A6C34878D82A}">
                    <a16:rowId xmlns:a16="http://schemas.microsoft.com/office/drawing/2014/main" val="4206280111"/>
                  </a:ext>
                </a:extLst>
              </a:tr>
              <a:tr h="370840">
                <a:tc>
                  <a:txBody>
                    <a:bodyPr/>
                    <a:lstStyle/>
                    <a:p>
                      <a:r>
                        <a:rPr lang="it-IT" dirty="0"/>
                        <a:t>Generazione di dati «diffusa»</a:t>
                      </a:r>
                    </a:p>
                  </a:txBody>
                  <a:tcPr/>
                </a:tc>
                <a:extLst>
                  <a:ext uri="{0D108BD9-81ED-4DB2-BD59-A6C34878D82A}">
                    <a16:rowId xmlns:a16="http://schemas.microsoft.com/office/drawing/2014/main" val="2013984475"/>
                  </a:ext>
                </a:extLst>
              </a:tr>
            </a:tbl>
          </a:graphicData>
        </a:graphic>
      </p:graphicFrame>
      <p:graphicFrame>
        <p:nvGraphicFramePr>
          <p:cNvPr id="11" name="Tabella 10">
            <a:extLst>
              <a:ext uri="{FF2B5EF4-FFF2-40B4-BE49-F238E27FC236}">
                <a16:creationId xmlns:a16="http://schemas.microsoft.com/office/drawing/2014/main" id="{4A025129-4778-409E-B484-CA035B3A1B6E}"/>
              </a:ext>
            </a:extLst>
          </p:cNvPr>
          <p:cNvGraphicFramePr>
            <a:graphicFrameLocks noGrp="1"/>
          </p:cNvGraphicFramePr>
          <p:nvPr>
            <p:extLst>
              <p:ext uri="{D42A27DB-BD31-4B8C-83A1-F6EECF244321}">
                <p14:modId xmlns:p14="http://schemas.microsoft.com/office/powerpoint/2010/main" val="4106965445"/>
              </p:ext>
            </p:extLst>
          </p:nvPr>
        </p:nvGraphicFramePr>
        <p:xfrm>
          <a:off x="34055" y="4994747"/>
          <a:ext cx="4297777" cy="914400"/>
        </p:xfrm>
        <a:graphic>
          <a:graphicData uri="http://schemas.openxmlformats.org/drawingml/2006/table">
            <a:tbl>
              <a:tblPr>
                <a:tableStyleId>{93296810-A885-4BE3-A3E7-6D5BEEA58F35}</a:tableStyleId>
              </a:tblPr>
              <a:tblGrid>
                <a:gridCol w="4297777">
                  <a:extLst>
                    <a:ext uri="{9D8B030D-6E8A-4147-A177-3AD203B41FA5}">
                      <a16:colId xmlns:a16="http://schemas.microsoft.com/office/drawing/2014/main" val="558301253"/>
                    </a:ext>
                  </a:extLst>
                </a:gridCol>
              </a:tblGrid>
              <a:tr h="914400">
                <a:tc>
                  <a:txBody>
                    <a:bodyPr/>
                    <a:lstStyle/>
                    <a:p>
                      <a:r>
                        <a:rPr lang="it-IT" dirty="0"/>
                        <a:t>Il cittadino diventa/può diventare un «</a:t>
                      </a:r>
                      <a:r>
                        <a:rPr lang="it-IT" dirty="0" err="1"/>
                        <a:t>prosumer</a:t>
                      </a:r>
                      <a:r>
                        <a:rPr lang="it-IT" dirty="0"/>
                        <a:t>» energetico</a:t>
                      </a:r>
                    </a:p>
                  </a:txBody>
                  <a:tcPr/>
                </a:tc>
                <a:extLst>
                  <a:ext uri="{0D108BD9-81ED-4DB2-BD59-A6C34878D82A}">
                    <a16:rowId xmlns:a16="http://schemas.microsoft.com/office/drawing/2014/main" val="1593572745"/>
                  </a:ext>
                </a:extLst>
              </a:tr>
            </a:tbl>
          </a:graphicData>
        </a:graphic>
      </p:graphicFrame>
      <p:graphicFrame>
        <p:nvGraphicFramePr>
          <p:cNvPr id="12" name="Tabella 11">
            <a:extLst>
              <a:ext uri="{FF2B5EF4-FFF2-40B4-BE49-F238E27FC236}">
                <a16:creationId xmlns:a16="http://schemas.microsoft.com/office/drawing/2014/main" id="{4452E5E3-B0DF-474C-8497-9DB65F76779B}"/>
              </a:ext>
            </a:extLst>
          </p:cNvPr>
          <p:cNvGraphicFramePr>
            <a:graphicFrameLocks noGrp="1"/>
          </p:cNvGraphicFramePr>
          <p:nvPr>
            <p:extLst>
              <p:ext uri="{D42A27DB-BD31-4B8C-83A1-F6EECF244321}">
                <p14:modId xmlns:p14="http://schemas.microsoft.com/office/powerpoint/2010/main" val="1124737578"/>
              </p:ext>
            </p:extLst>
          </p:nvPr>
        </p:nvGraphicFramePr>
        <p:xfrm>
          <a:off x="4628820" y="4994747"/>
          <a:ext cx="4297777" cy="914400"/>
        </p:xfrm>
        <a:graphic>
          <a:graphicData uri="http://schemas.openxmlformats.org/drawingml/2006/table">
            <a:tbl>
              <a:tblPr>
                <a:tableStyleId>{93296810-A885-4BE3-A3E7-6D5BEEA58F35}</a:tableStyleId>
              </a:tblPr>
              <a:tblGrid>
                <a:gridCol w="4297777">
                  <a:extLst>
                    <a:ext uri="{9D8B030D-6E8A-4147-A177-3AD203B41FA5}">
                      <a16:colId xmlns:a16="http://schemas.microsoft.com/office/drawing/2014/main" val="558301253"/>
                    </a:ext>
                  </a:extLst>
                </a:gridCol>
              </a:tblGrid>
              <a:tr h="370840">
                <a:tc>
                  <a:txBody>
                    <a:bodyPr/>
                    <a:lstStyle/>
                    <a:p>
                      <a:r>
                        <a:rPr lang="it-IT" dirty="0"/>
                        <a:t>Il cittadino diventa/può diventare un «</a:t>
                      </a:r>
                      <a:r>
                        <a:rPr lang="it-IT" dirty="0" err="1"/>
                        <a:t>prosumer</a:t>
                      </a:r>
                      <a:r>
                        <a:rPr lang="it-IT" dirty="0"/>
                        <a:t>» della trasparenza e della partecipazione</a:t>
                      </a:r>
                    </a:p>
                  </a:txBody>
                  <a:tcPr/>
                </a:tc>
                <a:extLst>
                  <a:ext uri="{0D108BD9-81ED-4DB2-BD59-A6C34878D82A}">
                    <a16:rowId xmlns:a16="http://schemas.microsoft.com/office/drawing/2014/main" val="1593572745"/>
                  </a:ext>
                </a:extLst>
              </a:tr>
            </a:tbl>
          </a:graphicData>
        </a:graphic>
      </p:graphicFrame>
    </p:spTree>
    <p:extLst>
      <p:ext uri="{BB962C8B-B14F-4D97-AF65-F5344CB8AC3E}">
        <p14:creationId xmlns:p14="http://schemas.microsoft.com/office/powerpoint/2010/main" val="86076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6E6E2C-F9A7-4EBF-8A0C-99684A5FEB5C}"/>
              </a:ext>
            </a:extLst>
          </p:cNvPr>
          <p:cNvSpPr>
            <a:spLocks noGrp="1"/>
          </p:cNvSpPr>
          <p:nvPr>
            <p:ph type="title"/>
          </p:nvPr>
        </p:nvSpPr>
        <p:spPr/>
        <p:txBody>
          <a:bodyPr>
            <a:normAutofit fontScale="90000"/>
          </a:bodyPr>
          <a:lstStyle/>
          <a:p>
            <a:r>
              <a:rPr lang="it-IT" dirty="0"/>
              <a:t>Similitudine «normativa»</a:t>
            </a:r>
          </a:p>
        </p:txBody>
      </p:sp>
      <p:sp>
        <p:nvSpPr>
          <p:cNvPr id="3" name="Segnaposto contenuto 2">
            <a:extLst>
              <a:ext uri="{FF2B5EF4-FFF2-40B4-BE49-F238E27FC236}">
                <a16:creationId xmlns:a16="http://schemas.microsoft.com/office/drawing/2014/main" id="{93706A60-245B-42DD-88D7-39C124C7AE69}"/>
              </a:ext>
            </a:extLst>
          </p:cNvPr>
          <p:cNvSpPr>
            <a:spLocks noGrp="1"/>
          </p:cNvSpPr>
          <p:nvPr>
            <p:ph idx="1"/>
          </p:nvPr>
        </p:nvSpPr>
        <p:spPr>
          <a:xfrm>
            <a:off x="128765" y="2974899"/>
            <a:ext cx="4359875" cy="3517976"/>
          </a:xfrm>
        </p:spPr>
        <p:txBody>
          <a:bodyPr>
            <a:normAutofit fontScale="77500" lnSpcReduction="20000"/>
          </a:bodyPr>
          <a:lstStyle/>
          <a:p>
            <a:r>
              <a:rPr lang="it-IT" dirty="0"/>
              <a:t>Nuovi modelli che nonostante le politiche ambiziose «es. 2020» sono </a:t>
            </a:r>
            <a:r>
              <a:rPr lang="it-IT" b="1" dirty="0"/>
              <a:t>rallentati da fattori non tecnici</a:t>
            </a:r>
            <a:r>
              <a:rPr lang="it-IT" dirty="0"/>
              <a:t>:</a:t>
            </a:r>
          </a:p>
          <a:p>
            <a:pPr marL="457200" indent="-457200">
              <a:buFont typeface="Arial" panose="020B0604020202020204" pitchFamily="34" charset="0"/>
              <a:buChar char="•"/>
            </a:pPr>
            <a:r>
              <a:rPr lang="it-IT" dirty="0"/>
              <a:t>quadro normativo che cambia e non è chiaro su alcuni aspetti</a:t>
            </a:r>
          </a:p>
          <a:p>
            <a:pPr marL="457200" indent="-457200">
              <a:buFont typeface="Arial" panose="020B0604020202020204" pitchFamily="34" charset="0"/>
              <a:buChar char="•"/>
            </a:pPr>
            <a:r>
              <a:rPr lang="it-IT" dirty="0"/>
              <a:t>norme che non permettono di fare energy community, SEU etc.</a:t>
            </a:r>
          </a:p>
        </p:txBody>
      </p:sp>
      <p:sp>
        <p:nvSpPr>
          <p:cNvPr id="4" name="Segnaposto numero diapositiva 3">
            <a:extLst>
              <a:ext uri="{FF2B5EF4-FFF2-40B4-BE49-F238E27FC236}">
                <a16:creationId xmlns:a16="http://schemas.microsoft.com/office/drawing/2014/main" id="{D3233AD1-A402-46B5-8578-D34958526489}"/>
              </a:ext>
            </a:extLst>
          </p:cNvPr>
          <p:cNvSpPr>
            <a:spLocks noGrp="1"/>
          </p:cNvSpPr>
          <p:nvPr>
            <p:ph type="sldNum" sz="quarter" idx="12"/>
          </p:nvPr>
        </p:nvSpPr>
        <p:spPr/>
        <p:txBody>
          <a:bodyPr/>
          <a:lstStyle/>
          <a:p>
            <a:fld id="{30B908B3-0DAA-49D7-9F00-8D487C6CCC91}" type="slidenum">
              <a:rPr lang="it-IT" smtClean="0"/>
              <a:pPr/>
              <a:t>8</a:t>
            </a:fld>
            <a:endParaRPr lang="it-IT" dirty="0"/>
          </a:p>
        </p:txBody>
      </p:sp>
      <p:cxnSp>
        <p:nvCxnSpPr>
          <p:cNvPr id="5" name="Connettore diritto 4">
            <a:extLst>
              <a:ext uri="{FF2B5EF4-FFF2-40B4-BE49-F238E27FC236}">
                <a16:creationId xmlns:a16="http://schemas.microsoft.com/office/drawing/2014/main" id="{57D8456A-671D-42EA-9A54-9034145F284D}"/>
              </a:ext>
            </a:extLst>
          </p:cNvPr>
          <p:cNvCxnSpPr>
            <a:cxnSpLocks/>
          </p:cNvCxnSpPr>
          <p:nvPr/>
        </p:nvCxnSpPr>
        <p:spPr>
          <a:xfrm flipH="1" flipV="1">
            <a:off x="4549297" y="692696"/>
            <a:ext cx="22703" cy="56062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egnaposto contenuto 2">
            <a:extLst>
              <a:ext uri="{FF2B5EF4-FFF2-40B4-BE49-F238E27FC236}">
                <a16:creationId xmlns:a16="http://schemas.microsoft.com/office/drawing/2014/main" id="{5D81F4C5-6F15-452C-988C-7E1254FD1156}"/>
              </a:ext>
            </a:extLst>
          </p:cNvPr>
          <p:cNvSpPr txBox="1">
            <a:spLocks/>
          </p:cNvSpPr>
          <p:nvPr/>
        </p:nvSpPr>
        <p:spPr>
          <a:xfrm>
            <a:off x="4594705" y="2996952"/>
            <a:ext cx="4549296" cy="332692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None/>
              <a:defRPr sz="3200" kern="1200">
                <a:solidFill>
                  <a:schemeClr val="tx1"/>
                </a:solidFill>
                <a:latin typeface="Calibri Light" pitchFamily="34" charset="0"/>
                <a:ea typeface="+mn-ea"/>
                <a:cs typeface="Calibri Light"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Light" pitchFamily="34" charset="0"/>
                <a:ea typeface="+mn-ea"/>
                <a:cs typeface="Calibri Light"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Calibri Light"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Calibri Light"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Calibri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a:t>Il quadro normativo </a:t>
            </a:r>
            <a:r>
              <a:rPr lang="it-IT" dirty="0">
                <a:effectLst>
                  <a:outerShdw blurRad="38100" dist="38100" dir="2700000" algn="tl">
                    <a:srgbClr val="000000">
                      <a:alpha val="43137"/>
                    </a:srgbClr>
                  </a:outerShdw>
                </a:effectLst>
              </a:rPr>
              <a:t>«spinge» </a:t>
            </a:r>
            <a:r>
              <a:rPr lang="it-IT" dirty="0"/>
              <a:t>ma per alcune tematiche </a:t>
            </a:r>
            <a:r>
              <a:rPr lang="it-IT" dirty="0">
                <a:effectLst>
                  <a:outerShdw blurRad="38100" dist="38100" dir="2700000" algn="tl">
                    <a:srgbClr val="000000">
                      <a:alpha val="43137"/>
                    </a:srgbClr>
                  </a:outerShdw>
                </a:effectLst>
              </a:rPr>
              <a:t>«frena». Rallentamenti non tecnici:</a:t>
            </a:r>
          </a:p>
          <a:p>
            <a:endParaRPr lang="it-IT" dirty="0"/>
          </a:p>
          <a:p>
            <a:pPr marL="457200" indent="-457200">
              <a:buFont typeface="Arial" panose="020B0604020202020204" pitchFamily="34" charset="0"/>
              <a:buChar char="•"/>
            </a:pPr>
            <a:r>
              <a:rPr lang="it-IT" dirty="0"/>
              <a:t>Direttive per spingere la diffusione dei dati</a:t>
            </a:r>
          </a:p>
          <a:p>
            <a:pPr marL="457200" indent="-457200">
              <a:buFont typeface="Arial" panose="020B0604020202020204" pitchFamily="34" charset="0"/>
              <a:buChar char="•"/>
            </a:pPr>
            <a:r>
              <a:rPr lang="it-IT" dirty="0"/>
              <a:t>Licenze (come siamo messi?)</a:t>
            </a:r>
          </a:p>
          <a:p>
            <a:pPr marL="457200" indent="-457200">
              <a:buFont typeface="Arial" panose="020B0604020202020204" pitchFamily="34" charset="0"/>
              <a:buChar char="•"/>
            </a:pPr>
            <a:r>
              <a:rPr lang="it-IT" dirty="0"/>
              <a:t>Sovrapposizione con tutela privacy e GDPR?</a:t>
            </a:r>
          </a:p>
          <a:p>
            <a:endParaRPr lang="it-IT" dirty="0"/>
          </a:p>
        </p:txBody>
      </p:sp>
      <p:graphicFrame>
        <p:nvGraphicFramePr>
          <p:cNvPr id="7" name="Tabella 6">
            <a:extLst>
              <a:ext uri="{FF2B5EF4-FFF2-40B4-BE49-F238E27FC236}">
                <a16:creationId xmlns:a16="http://schemas.microsoft.com/office/drawing/2014/main" id="{5AA20ED5-909A-4ADC-9995-1642FF9D53D2}"/>
              </a:ext>
            </a:extLst>
          </p:cNvPr>
          <p:cNvGraphicFramePr>
            <a:graphicFrameLocks noGrp="1"/>
          </p:cNvGraphicFramePr>
          <p:nvPr>
            <p:extLst>
              <p:ext uri="{D42A27DB-BD31-4B8C-83A1-F6EECF244321}">
                <p14:modId xmlns:p14="http://schemas.microsoft.com/office/powerpoint/2010/main" val="3533484903"/>
              </p:ext>
            </p:extLst>
          </p:nvPr>
        </p:nvGraphicFramePr>
        <p:xfrm>
          <a:off x="30839" y="575298"/>
          <a:ext cx="4397145" cy="1849120"/>
        </p:xfrm>
        <a:graphic>
          <a:graphicData uri="http://schemas.openxmlformats.org/drawingml/2006/table">
            <a:tbl>
              <a:tblPr lastRow="1">
                <a:tableStyleId>{5C22544A-7EE6-4342-B048-85BDC9FD1C3A}</a:tableStyleId>
              </a:tblPr>
              <a:tblGrid>
                <a:gridCol w="4397145">
                  <a:extLst>
                    <a:ext uri="{9D8B030D-6E8A-4147-A177-3AD203B41FA5}">
                      <a16:colId xmlns:a16="http://schemas.microsoft.com/office/drawing/2014/main" val="3002805308"/>
                    </a:ext>
                  </a:extLst>
                </a:gridCol>
              </a:tblGrid>
              <a:tr h="283056">
                <a:tc>
                  <a:txBody>
                    <a:bodyPr/>
                    <a:lstStyle/>
                    <a:p>
                      <a:r>
                        <a:rPr lang="it-IT" dirty="0"/>
                        <a:t>Fonti energetiche rinnovabili</a:t>
                      </a:r>
                    </a:p>
                  </a:txBody>
                  <a:tcPr/>
                </a:tc>
                <a:extLst>
                  <a:ext uri="{0D108BD9-81ED-4DB2-BD59-A6C34878D82A}">
                    <a16:rowId xmlns:a16="http://schemas.microsoft.com/office/drawing/2014/main" val="2106495810"/>
                  </a:ext>
                </a:extLst>
              </a:tr>
              <a:tr h="370840">
                <a:tc>
                  <a:txBody>
                    <a:bodyPr/>
                    <a:lstStyle/>
                    <a:p>
                      <a:r>
                        <a:rPr lang="it-IT" dirty="0"/>
                        <a:t>Rete distribuzione energia «smart»</a:t>
                      </a:r>
                    </a:p>
                  </a:txBody>
                  <a:tcPr/>
                </a:tc>
                <a:extLst>
                  <a:ext uri="{0D108BD9-81ED-4DB2-BD59-A6C34878D82A}">
                    <a16:rowId xmlns:a16="http://schemas.microsoft.com/office/drawing/2014/main" val="2299155250"/>
                  </a:ext>
                </a:extLst>
              </a:tr>
              <a:tr h="370840">
                <a:tc>
                  <a:txBody>
                    <a:bodyPr/>
                    <a:lstStyle/>
                    <a:p>
                      <a:r>
                        <a:rPr lang="it-IT" dirty="0"/>
                        <a:t>ICT</a:t>
                      </a:r>
                    </a:p>
                  </a:txBody>
                  <a:tcPr/>
                </a:tc>
                <a:extLst>
                  <a:ext uri="{0D108BD9-81ED-4DB2-BD59-A6C34878D82A}">
                    <a16:rowId xmlns:a16="http://schemas.microsoft.com/office/drawing/2014/main" val="3336509850"/>
                  </a:ext>
                </a:extLst>
              </a:tr>
              <a:tr h="370840">
                <a:tc>
                  <a:txBody>
                    <a:bodyPr/>
                    <a:lstStyle/>
                    <a:p>
                      <a:r>
                        <a:rPr lang="it-IT" dirty="0"/>
                        <a:t>Mobilità elettrica</a:t>
                      </a:r>
                    </a:p>
                  </a:txBody>
                  <a:tcPr/>
                </a:tc>
                <a:extLst>
                  <a:ext uri="{0D108BD9-81ED-4DB2-BD59-A6C34878D82A}">
                    <a16:rowId xmlns:a16="http://schemas.microsoft.com/office/drawing/2014/main" val="2562721762"/>
                  </a:ext>
                </a:extLst>
              </a:tr>
              <a:tr h="370840">
                <a:tc>
                  <a:txBody>
                    <a:bodyPr/>
                    <a:lstStyle/>
                    <a:p>
                      <a:r>
                        <a:rPr lang="it-IT" dirty="0">
                          <a:sym typeface="Wingdings" panose="05000000000000000000" pitchFamily="2" charset="2"/>
                        </a:rPr>
                        <a:t> </a:t>
                      </a:r>
                      <a:r>
                        <a:rPr lang="it-IT" dirty="0"/>
                        <a:t>Nuovi modelli organizzativi e di business</a:t>
                      </a:r>
                    </a:p>
                  </a:txBody>
                  <a:tcPr/>
                </a:tc>
                <a:extLst>
                  <a:ext uri="{0D108BD9-81ED-4DB2-BD59-A6C34878D82A}">
                    <a16:rowId xmlns:a16="http://schemas.microsoft.com/office/drawing/2014/main" val="3457921839"/>
                  </a:ext>
                </a:extLst>
              </a:tr>
            </a:tbl>
          </a:graphicData>
        </a:graphic>
      </p:graphicFrame>
      <p:graphicFrame>
        <p:nvGraphicFramePr>
          <p:cNvPr id="8" name="Tabella 7">
            <a:extLst>
              <a:ext uri="{FF2B5EF4-FFF2-40B4-BE49-F238E27FC236}">
                <a16:creationId xmlns:a16="http://schemas.microsoft.com/office/drawing/2014/main" id="{17AD7AC1-3BDA-4D82-888A-1B15FF70353F}"/>
              </a:ext>
            </a:extLst>
          </p:cNvPr>
          <p:cNvGraphicFramePr>
            <a:graphicFrameLocks noGrp="1"/>
          </p:cNvGraphicFramePr>
          <p:nvPr>
            <p:extLst>
              <p:ext uri="{D42A27DB-BD31-4B8C-83A1-F6EECF244321}">
                <p14:modId xmlns:p14="http://schemas.microsoft.com/office/powerpoint/2010/main" val="1738253552"/>
              </p:ext>
            </p:extLst>
          </p:nvPr>
        </p:nvGraphicFramePr>
        <p:xfrm>
          <a:off x="4693313" y="575298"/>
          <a:ext cx="4397145" cy="2118360"/>
        </p:xfrm>
        <a:graphic>
          <a:graphicData uri="http://schemas.openxmlformats.org/drawingml/2006/table">
            <a:tbl>
              <a:tblPr lastRow="1">
                <a:tableStyleId>{5C22544A-7EE6-4342-B048-85BDC9FD1C3A}</a:tableStyleId>
              </a:tblPr>
              <a:tblGrid>
                <a:gridCol w="4397145">
                  <a:extLst>
                    <a:ext uri="{9D8B030D-6E8A-4147-A177-3AD203B41FA5}">
                      <a16:colId xmlns:a16="http://schemas.microsoft.com/office/drawing/2014/main" val="3002805308"/>
                    </a:ext>
                  </a:extLst>
                </a:gridCol>
              </a:tblGrid>
              <a:tr h="283056">
                <a:tc>
                  <a:txBody>
                    <a:bodyPr/>
                    <a:lstStyle/>
                    <a:p>
                      <a:r>
                        <a:rPr lang="it-IT" dirty="0"/>
                        <a:t>Portali opendata delle amministrazioni</a:t>
                      </a:r>
                    </a:p>
                  </a:txBody>
                  <a:tcPr/>
                </a:tc>
                <a:extLst>
                  <a:ext uri="{0D108BD9-81ED-4DB2-BD59-A6C34878D82A}">
                    <a16:rowId xmlns:a16="http://schemas.microsoft.com/office/drawing/2014/main" val="2106495810"/>
                  </a:ext>
                </a:extLst>
              </a:tr>
              <a:tr h="370840">
                <a:tc>
                  <a:txBody>
                    <a:bodyPr/>
                    <a:lstStyle/>
                    <a:p>
                      <a:r>
                        <a:rPr lang="it-IT" dirty="0"/>
                        <a:t>Know </a:t>
                      </a:r>
                      <a:r>
                        <a:rPr lang="it-IT" dirty="0" err="1"/>
                        <a:t>how</a:t>
                      </a:r>
                      <a:r>
                        <a:rPr lang="it-IT" dirty="0"/>
                        <a:t> buono dei cittadini</a:t>
                      </a:r>
                    </a:p>
                  </a:txBody>
                  <a:tcPr/>
                </a:tc>
                <a:extLst>
                  <a:ext uri="{0D108BD9-81ED-4DB2-BD59-A6C34878D82A}">
                    <a16:rowId xmlns:a16="http://schemas.microsoft.com/office/drawing/2014/main" val="2299155250"/>
                  </a:ext>
                </a:extLst>
              </a:tr>
              <a:tr h="370840">
                <a:tc>
                  <a:txBody>
                    <a:bodyPr/>
                    <a:lstStyle/>
                    <a:p>
                      <a:r>
                        <a:rPr lang="it-IT" dirty="0"/>
                        <a:t>Amministrazioni attive e propositrici</a:t>
                      </a:r>
                    </a:p>
                  </a:txBody>
                  <a:tcPr/>
                </a:tc>
                <a:extLst>
                  <a:ext uri="{0D108BD9-81ED-4DB2-BD59-A6C34878D82A}">
                    <a16:rowId xmlns:a16="http://schemas.microsoft.com/office/drawing/2014/main" val="3336509850"/>
                  </a:ext>
                </a:extLst>
              </a:tr>
              <a:tr h="370840">
                <a:tc>
                  <a:txBody>
                    <a:bodyPr/>
                    <a:lstStyle/>
                    <a:p>
                      <a:r>
                        <a:rPr lang="it-IT" dirty="0"/>
                        <a:t>Cittadino attivo e interessato</a:t>
                      </a:r>
                    </a:p>
                  </a:txBody>
                  <a:tcPr/>
                </a:tc>
                <a:extLst>
                  <a:ext uri="{0D108BD9-81ED-4DB2-BD59-A6C34878D82A}">
                    <a16:rowId xmlns:a16="http://schemas.microsoft.com/office/drawing/2014/main" val="2562721762"/>
                  </a:ext>
                </a:extLst>
              </a:tr>
              <a:tr h="370840">
                <a:tc>
                  <a:txBody>
                    <a:bodyPr/>
                    <a:lstStyle/>
                    <a:p>
                      <a:r>
                        <a:rPr lang="it-IT" dirty="0">
                          <a:sym typeface="Wingdings" panose="05000000000000000000" pitchFamily="2" charset="2"/>
                        </a:rPr>
                        <a:t> </a:t>
                      </a:r>
                      <a:r>
                        <a:rPr lang="it-IT" dirty="0"/>
                        <a:t>Nuovi modi per fare trasparenza e partecipazione</a:t>
                      </a:r>
                    </a:p>
                  </a:txBody>
                  <a:tcPr/>
                </a:tc>
                <a:extLst>
                  <a:ext uri="{0D108BD9-81ED-4DB2-BD59-A6C34878D82A}">
                    <a16:rowId xmlns:a16="http://schemas.microsoft.com/office/drawing/2014/main" val="3457921839"/>
                  </a:ext>
                </a:extLst>
              </a:tr>
            </a:tbl>
          </a:graphicData>
        </a:graphic>
      </p:graphicFrame>
    </p:spTree>
    <p:extLst>
      <p:ext uri="{BB962C8B-B14F-4D97-AF65-F5344CB8AC3E}">
        <p14:creationId xmlns:p14="http://schemas.microsoft.com/office/powerpoint/2010/main" val="308435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en-GB" sz="2400" dirty="0"/>
              <a:t>Yes (global point of view) VS No (local point of view)</a:t>
            </a:r>
          </a:p>
        </p:txBody>
      </p:sp>
      <p:sp>
        <p:nvSpPr>
          <p:cNvPr id="8" name="Segnaposto contenuto 7">
            <a:extLst>
              <a:ext uri="{FF2B5EF4-FFF2-40B4-BE49-F238E27FC236}">
                <a16:creationId xmlns:a16="http://schemas.microsoft.com/office/drawing/2014/main" id="{49DE186F-F1F8-45AF-A6F0-F16493E82533}"/>
              </a:ext>
            </a:extLst>
          </p:cNvPr>
          <p:cNvSpPr>
            <a:spLocks noGrp="1"/>
          </p:cNvSpPr>
          <p:nvPr>
            <p:ph idx="1"/>
          </p:nvPr>
        </p:nvSpPr>
        <p:spPr/>
        <p:txBody>
          <a:bodyPr/>
          <a:lstStyle/>
          <a:p>
            <a:endParaRPr lang="it-IT"/>
          </a:p>
        </p:txBody>
      </p:sp>
      <p:sp>
        <p:nvSpPr>
          <p:cNvPr id="17" name="Segnaposto numero diapositiva 16"/>
          <p:cNvSpPr>
            <a:spLocks noGrp="1"/>
          </p:cNvSpPr>
          <p:nvPr>
            <p:ph type="sldNum" sz="quarter" idx="12"/>
          </p:nvPr>
        </p:nvSpPr>
        <p:spPr/>
        <p:txBody>
          <a:bodyPr/>
          <a:lstStyle/>
          <a:p>
            <a:fld id="{491F26A6-43CE-4E3F-8DC2-36DD114C9EAD}" type="slidenum">
              <a:rPr lang="it-IT" smtClean="0"/>
              <a:pPr/>
              <a:t>9</a:t>
            </a:fld>
            <a:endParaRPr lang="it-IT"/>
          </a:p>
        </p:txBody>
      </p:sp>
      <p:pic>
        <p:nvPicPr>
          <p:cNvPr id="1026" name="Picture 2"/>
          <p:cNvPicPr>
            <a:picLocks noChangeAspect="1" noChangeArrowheads="1"/>
          </p:cNvPicPr>
          <p:nvPr/>
        </p:nvPicPr>
        <p:blipFill>
          <a:blip r:embed="rId3" cstate="print"/>
          <a:srcRect/>
          <a:stretch>
            <a:fillRect/>
          </a:stretch>
        </p:blipFill>
        <p:spPr bwMode="auto">
          <a:xfrm>
            <a:off x="179512" y="4797152"/>
            <a:ext cx="2267744" cy="170080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r="-1205"/>
          <a:stretch>
            <a:fillRect/>
          </a:stretch>
        </p:blipFill>
        <p:spPr bwMode="auto">
          <a:xfrm>
            <a:off x="2483768" y="4797152"/>
            <a:ext cx="4248472" cy="167281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36096" y="764704"/>
            <a:ext cx="2126067" cy="1872208"/>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154938" y="548680"/>
            <a:ext cx="1989062" cy="1319411"/>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508104" y="3068960"/>
            <a:ext cx="1689876" cy="1741353"/>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020272" y="2996952"/>
            <a:ext cx="1941512" cy="1860798"/>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876256" y="4869160"/>
            <a:ext cx="2086405" cy="1574794"/>
          </a:xfrm>
          <a:prstGeom prst="rect">
            <a:avLst/>
          </a:prstGeom>
          <a:noFill/>
          <a:ln w="9525">
            <a:noFill/>
            <a:miter lim="800000"/>
            <a:headEnd/>
            <a:tailEnd/>
          </a:ln>
        </p:spPr>
      </p:pic>
      <p:grpSp>
        <p:nvGrpSpPr>
          <p:cNvPr id="3" name="Gruppo 18"/>
          <p:cNvGrpSpPr/>
          <p:nvPr/>
        </p:nvGrpSpPr>
        <p:grpSpPr>
          <a:xfrm>
            <a:off x="179512" y="548680"/>
            <a:ext cx="5280587" cy="4032448"/>
            <a:chOff x="179512" y="548680"/>
            <a:chExt cx="5280587" cy="4032448"/>
          </a:xfrm>
        </p:grpSpPr>
        <p:pic>
          <p:nvPicPr>
            <p:cNvPr id="1037" name="Picture 1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79512" y="548680"/>
              <a:ext cx="5280587" cy="3168352"/>
            </a:xfrm>
            <a:prstGeom prst="rect">
              <a:avLst/>
            </a:prstGeom>
            <a:noFill/>
            <a:ln w="9525">
              <a:noFill/>
              <a:miter lim="800000"/>
              <a:headEnd/>
              <a:tailEnd/>
            </a:ln>
          </p:spPr>
        </p:pic>
        <p:pic>
          <p:nvPicPr>
            <p:cNvPr id="1038" name="Picture 14"/>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555776" y="4221088"/>
              <a:ext cx="1368152" cy="360040"/>
            </a:xfrm>
            <a:prstGeom prst="rect">
              <a:avLst/>
            </a:prstGeom>
            <a:noFill/>
            <a:ln w="9525">
              <a:noFill/>
              <a:miter lim="800000"/>
              <a:headEnd/>
              <a:tailEnd/>
            </a:ln>
          </p:spPr>
        </p:pic>
      </p:grpSp>
      <p:sp>
        <p:nvSpPr>
          <p:cNvPr id="20" name="CasellaDiTesto 19"/>
          <p:cNvSpPr txBox="1"/>
          <p:nvPr/>
        </p:nvSpPr>
        <p:spPr>
          <a:xfrm>
            <a:off x="1043608" y="2830314"/>
            <a:ext cx="3653702" cy="2308324"/>
          </a:xfrm>
          <a:prstGeom prst="rect">
            <a:avLst/>
          </a:prstGeom>
          <a:solidFill>
            <a:srgbClr val="FF0000"/>
          </a:solidFill>
          <a:ln w="3175">
            <a:solidFill>
              <a:schemeClr val="tx1"/>
            </a:solidFill>
          </a:ln>
        </p:spPr>
        <p:txBody>
          <a:bodyPr wrap="square" rtlCol="0">
            <a:spAutoFit/>
          </a:bodyPr>
          <a:lstStyle/>
          <a:p>
            <a:r>
              <a:rPr lang="it-IT" b="1" dirty="0">
                <a:solidFill>
                  <a:schemeClr val="bg1"/>
                </a:solidFill>
              </a:rPr>
              <a:t>40%</a:t>
            </a:r>
            <a:r>
              <a:rPr lang="it-IT" dirty="0">
                <a:solidFill>
                  <a:schemeClr val="bg1"/>
                </a:solidFill>
              </a:rPr>
              <a:t> of EU </a:t>
            </a:r>
            <a:r>
              <a:rPr lang="it-IT" dirty="0" err="1">
                <a:solidFill>
                  <a:schemeClr val="bg1"/>
                </a:solidFill>
              </a:rPr>
              <a:t>population</a:t>
            </a:r>
            <a:r>
              <a:rPr lang="it-IT" dirty="0">
                <a:solidFill>
                  <a:schemeClr val="bg1"/>
                </a:solidFill>
              </a:rPr>
              <a:t> </a:t>
            </a:r>
          </a:p>
          <a:p>
            <a:r>
              <a:rPr lang="it-IT" dirty="0" err="1">
                <a:solidFill>
                  <a:schemeClr val="bg1"/>
                </a:solidFill>
              </a:rPr>
              <a:t>Would</a:t>
            </a:r>
            <a:r>
              <a:rPr lang="it-IT" dirty="0">
                <a:solidFill>
                  <a:schemeClr val="bg1"/>
                </a:solidFill>
              </a:rPr>
              <a:t> </a:t>
            </a:r>
            <a:r>
              <a:rPr lang="it-IT" dirty="0" err="1">
                <a:solidFill>
                  <a:schemeClr val="bg1"/>
                </a:solidFill>
              </a:rPr>
              <a:t>accept</a:t>
            </a:r>
            <a:r>
              <a:rPr lang="it-IT" dirty="0">
                <a:solidFill>
                  <a:schemeClr val="bg1"/>
                </a:solidFill>
              </a:rPr>
              <a:t> to </a:t>
            </a:r>
            <a:r>
              <a:rPr lang="it-IT" dirty="0" err="1">
                <a:solidFill>
                  <a:schemeClr val="bg1"/>
                </a:solidFill>
              </a:rPr>
              <a:t>pay</a:t>
            </a:r>
            <a:r>
              <a:rPr lang="it-IT" dirty="0">
                <a:solidFill>
                  <a:schemeClr val="bg1"/>
                </a:solidFill>
              </a:rPr>
              <a:t> more for RES </a:t>
            </a:r>
            <a:r>
              <a:rPr lang="it-IT" dirty="0" err="1">
                <a:solidFill>
                  <a:schemeClr val="bg1"/>
                </a:solidFill>
              </a:rPr>
              <a:t>generated</a:t>
            </a:r>
            <a:r>
              <a:rPr lang="it-IT" dirty="0">
                <a:solidFill>
                  <a:schemeClr val="bg1"/>
                </a:solidFill>
              </a:rPr>
              <a:t> </a:t>
            </a:r>
            <a:r>
              <a:rPr lang="it-IT" dirty="0" err="1">
                <a:solidFill>
                  <a:schemeClr val="bg1"/>
                </a:solidFill>
              </a:rPr>
              <a:t>energy</a:t>
            </a:r>
            <a:r>
              <a:rPr lang="it-IT" dirty="0">
                <a:solidFill>
                  <a:schemeClr val="bg1"/>
                </a:solidFill>
              </a:rPr>
              <a:t>…</a:t>
            </a:r>
          </a:p>
          <a:p>
            <a:endParaRPr lang="it-IT" dirty="0">
              <a:solidFill>
                <a:schemeClr val="bg1"/>
              </a:solidFill>
            </a:endParaRPr>
          </a:p>
          <a:p>
            <a:r>
              <a:rPr lang="it-IT" dirty="0">
                <a:solidFill>
                  <a:schemeClr val="bg1"/>
                </a:solidFill>
              </a:rPr>
              <a:t>… </a:t>
            </a:r>
            <a:r>
              <a:rPr lang="it-IT" dirty="0" err="1">
                <a:solidFill>
                  <a:schemeClr val="bg1"/>
                </a:solidFill>
              </a:rPr>
              <a:t>but</a:t>
            </a:r>
            <a:r>
              <a:rPr lang="it-IT" dirty="0">
                <a:solidFill>
                  <a:schemeClr val="bg1"/>
                </a:solidFill>
              </a:rPr>
              <a:t>…</a:t>
            </a:r>
          </a:p>
          <a:p>
            <a:endParaRPr lang="it-IT" dirty="0">
              <a:solidFill>
                <a:schemeClr val="bg1"/>
              </a:solidFill>
            </a:endParaRPr>
          </a:p>
          <a:p>
            <a:r>
              <a:rPr lang="it-IT" dirty="0" err="1">
                <a:solidFill>
                  <a:schemeClr val="bg1"/>
                </a:solidFill>
              </a:rPr>
              <a:t>When</a:t>
            </a:r>
            <a:r>
              <a:rPr lang="it-IT" dirty="0">
                <a:solidFill>
                  <a:schemeClr val="bg1"/>
                </a:solidFill>
              </a:rPr>
              <a:t> a new RES </a:t>
            </a:r>
            <a:r>
              <a:rPr lang="it-IT" dirty="0" err="1">
                <a:solidFill>
                  <a:schemeClr val="bg1"/>
                </a:solidFill>
              </a:rPr>
              <a:t>project</a:t>
            </a:r>
            <a:r>
              <a:rPr lang="it-IT" dirty="0">
                <a:solidFill>
                  <a:schemeClr val="bg1"/>
                </a:solidFill>
              </a:rPr>
              <a:t> </a:t>
            </a:r>
            <a:r>
              <a:rPr lang="it-IT" dirty="0" err="1">
                <a:solidFill>
                  <a:schemeClr val="bg1"/>
                </a:solidFill>
              </a:rPr>
              <a:t>is</a:t>
            </a:r>
            <a:r>
              <a:rPr lang="it-IT" dirty="0">
                <a:solidFill>
                  <a:schemeClr val="bg1"/>
                </a:solidFill>
              </a:rPr>
              <a:t> </a:t>
            </a:r>
            <a:r>
              <a:rPr lang="it-IT" dirty="0" err="1">
                <a:solidFill>
                  <a:schemeClr val="bg1"/>
                </a:solidFill>
              </a:rPr>
              <a:t>announced</a:t>
            </a:r>
            <a:r>
              <a:rPr lang="it-IT" dirty="0">
                <a:solidFill>
                  <a:schemeClr val="bg1"/>
                </a:solidFill>
              </a:rPr>
              <a:t>…</a:t>
            </a:r>
          </a:p>
        </p:txBody>
      </p:sp>
      <p:pic>
        <p:nvPicPr>
          <p:cNvPr id="1029" name="Picture 5"/>
          <p:cNvPicPr>
            <a:picLocks noChangeAspect="1" noChangeArrowheads="1"/>
          </p:cNvPicPr>
          <p:nvPr/>
        </p:nvPicPr>
        <p:blipFill>
          <a:blip r:embed="rId12" cstate="print"/>
          <a:srcRect/>
          <a:stretch>
            <a:fillRect/>
          </a:stretch>
        </p:blipFill>
        <p:spPr bwMode="auto">
          <a:xfrm>
            <a:off x="7239000" y="1844824"/>
            <a:ext cx="1905000" cy="1428750"/>
          </a:xfrm>
          <a:prstGeom prst="rect">
            <a:avLst/>
          </a:prstGeom>
          <a:noFill/>
          <a:ln w="9525">
            <a:noFill/>
            <a:miter lim="800000"/>
            <a:headEnd/>
            <a:tailEnd/>
          </a:ln>
        </p:spPr>
      </p:pic>
      <p:pic>
        <p:nvPicPr>
          <p:cNvPr id="2" name="Picture 2" descr="https://cdn.cronachemaceratesi.it/wp-content/uploads/2010/11/sarrocciano1.jpg">
            <a:extLst>
              <a:ext uri="{FF2B5EF4-FFF2-40B4-BE49-F238E27FC236}">
                <a16:creationId xmlns:a16="http://schemas.microsoft.com/office/drawing/2014/main" id="{97403BCB-6E72-43EB-A4CA-82DB34B4D03D}"/>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5544161" y="571947"/>
            <a:ext cx="2137926"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800" decel="100000"/>
                                        <p:tgtEl>
                                          <p:spTgt spid="1028"/>
                                        </p:tgtEl>
                                      </p:cBhvr>
                                    </p:animEffect>
                                    <p:anim calcmode="lin" valueType="num">
                                      <p:cBhvr>
                                        <p:cTn id="14" dur="800" decel="100000" fill="hold"/>
                                        <p:tgtEl>
                                          <p:spTgt spid="1028"/>
                                        </p:tgtEl>
                                        <p:attrNameLst>
                                          <p:attrName>style.rotation</p:attrName>
                                        </p:attrNameLst>
                                      </p:cBhvr>
                                      <p:tavLst>
                                        <p:tav tm="0">
                                          <p:val>
                                            <p:fltVal val="-90"/>
                                          </p:val>
                                        </p:tav>
                                        <p:tav tm="100000">
                                          <p:val>
                                            <p:fltVal val="0"/>
                                          </p:val>
                                        </p:tav>
                                      </p:tavLst>
                                    </p:anim>
                                    <p:anim calcmode="lin" valueType="num">
                                      <p:cBhvr>
                                        <p:cTn id="15" dur="800" decel="100000" fill="hold"/>
                                        <p:tgtEl>
                                          <p:spTgt spid="1028"/>
                                        </p:tgtEl>
                                        <p:attrNameLst>
                                          <p:attrName>ppt_x</p:attrName>
                                        </p:attrNameLst>
                                      </p:cBhvr>
                                      <p:tavLst>
                                        <p:tav tm="0">
                                          <p:val>
                                            <p:strVal val="#ppt_x+0.4"/>
                                          </p:val>
                                        </p:tav>
                                        <p:tav tm="100000">
                                          <p:val>
                                            <p:strVal val="#ppt_x-0.05"/>
                                          </p:val>
                                        </p:tav>
                                      </p:tavLst>
                                    </p:anim>
                                    <p:anim calcmode="lin" valueType="num">
                                      <p:cBhvr>
                                        <p:cTn id="16" dur="800" decel="100000" fill="hold"/>
                                        <p:tgtEl>
                                          <p:spTgt spid="102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800" decel="100000"/>
                                        <p:tgtEl>
                                          <p:spTgt spid="1030"/>
                                        </p:tgtEl>
                                      </p:cBhvr>
                                    </p:animEffect>
                                    <p:anim calcmode="lin" valueType="num">
                                      <p:cBhvr>
                                        <p:cTn id="24" dur="800" decel="100000" fill="hold"/>
                                        <p:tgtEl>
                                          <p:spTgt spid="1030"/>
                                        </p:tgtEl>
                                        <p:attrNameLst>
                                          <p:attrName>style.rotation</p:attrName>
                                        </p:attrNameLst>
                                      </p:cBhvr>
                                      <p:tavLst>
                                        <p:tav tm="0">
                                          <p:val>
                                            <p:fltVal val="-90"/>
                                          </p:val>
                                        </p:tav>
                                        <p:tav tm="100000">
                                          <p:val>
                                            <p:fltVal val="0"/>
                                          </p:val>
                                        </p:tav>
                                      </p:tavLst>
                                    </p:anim>
                                    <p:anim calcmode="lin" valueType="num">
                                      <p:cBhvr>
                                        <p:cTn id="25" dur="800" decel="100000" fill="hold"/>
                                        <p:tgtEl>
                                          <p:spTgt spid="1030"/>
                                        </p:tgtEl>
                                        <p:attrNameLst>
                                          <p:attrName>ppt_x</p:attrName>
                                        </p:attrNameLst>
                                      </p:cBhvr>
                                      <p:tavLst>
                                        <p:tav tm="0">
                                          <p:val>
                                            <p:strVal val="#ppt_x+0.4"/>
                                          </p:val>
                                        </p:tav>
                                        <p:tav tm="100000">
                                          <p:val>
                                            <p:strVal val="#ppt_x-0.05"/>
                                          </p:val>
                                        </p:tav>
                                      </p:tavLst>
                                    </p:anim>
                                    <p:anim calcmode="lin" valueType="num">
                                      <p:cBhvr>
                                        <p:cTn id="26" dur="800" decel="100000" fill="hold"/>
                                        <p:tgtEl>
                                          <p:spTgt spid="103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strVal val="#ppt_w*2.5"/>
                                          </p:val>
                                        </p:tav>
                                        <p:tav tm="100000">
                                          <p:val>
                                            <p:strVal val="#ppt_w"/>
                                          </p:val>
                                        </p:tav>
                                      </p:tavLst>
                                    </p:anim>
                                    <p:anim calcmode="lin" valueType="num">
                                      <p:cBhvr>
                                        <p:cTn id="34" dur="500" fill="hold"/>
                                        <p:tgtEl>
                                          <p:spTgt spid="1029"/>
                                        </p:tgtEl>
                                        <p:attrNameLst>
                                          <p:attrName>ppt_h</p:attrName>
                                        </p:attrNameLst>
                                      </p:cBhvr>
                                      <p:tavLst>
                                        <p:tav tm="0">
                                          <p:val>
                                            <p:strVal val="#ppt_h*0.01"/>
                                          </p:val>
                                        </p:tav>
                                        <p:tav tm="100000">
                                          <p:val>
                                            <p:strVal val="#ppt_h"/>
                                          </p:val>
                                        </p:tav>
                                      </p:tavLst>
                                    </p:anim>
                                    <p:anim calcmode="lin" valueType="num">
                                      <p:cBhvr>
                                        <p:cTn id="35" dur="500" fill="hold"/>
                                        <p:tgtEl>
                                          <p:spTgt spid="1029"/>
                                        </p:tgtEl>
                                        <p:attrNameLst>
                                          <p:attrName>ppt_x</p:attrName>
                                        </p:attrNameLst>
                                      </p:cBhvr>
                                      <p:tavLst>
                                        <p:tav tm="0">
                                          <p:val>
                                            <p:strVal val="#ppt_x"/>
                                          </p:val>
                                        </p:tav>
                                        <p:tav tm="100000">
                                          <p:val>
                                            <p:strVal val="#ppt_x"/>
                                          </p:val>
                                        </p:tav>
                                      </p:tavLst>
                                    </p:anim>
                                    <p:anim calcmode="lin" valueType="num">
                                      <p:cBhvr>
                                        <p:cTn id="36" dur="500" fill="hold"/>
                                        <p:tgtEl>
                                          <p:spTgt spid="1029"/>
                                        </p:tgtEl>
                                        <p:attrNameLst>
                                          <p:attrName>ppt_y</p:attrName>
                                        </p:attrNameLst>
                                      </p:cBhvr>
                                      <p:tavLst>
                                        <p:tav tm="0">
                                          <p:val>
                                            <p:strVal val="#ppt_h+1"/>
                                          </p:val>
                                        </p:tav>
                                        <p:tav tm="100000">
                                          <p:val>
                                            <p:strVal val="#ppt_y"/>
                                          </p:val>
                                        </p:tav>
                                      </p:tavLst>
                                    </p:anim>
                                    <p:animEffect transition="in" filter="fade">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Effect transition="in" filter="fade">
                                      <p:cBhvr>
                                        <p:cTn id="42" dur="800" decel="100000"/>
                                        <p:tgtEl>
                                          <p:spTgt spid="1031"/>
                                        </p:tgtEl>
                                      </p:cBhvr>
                                    </p:animEffect>
                                    <p:anim calcmode="lin" valueType="num">
                                      <p:cBhvr>
                                        <p:cTn id="43" dur="800" decel="100000" fill="hold"/>
                                        <p:tgtEl>
                                          <p:spTgt spid="1031"/>
                                        </p:tgtEl>
                                        <p:attrNameLst>
                                          <p:attrName>style.rotation</p:attrName>
                                        </p:attrNameLst>
                                      </p:cBhvr>
                                      <p:tavLst>
                                        <p:tav tm="0">
                                          <p:val>
                                            <p:fltVal val="-90"/>
                                          </p:val>
                                        </p:tav>
                                        <p:tav tm="100000">
                                          <p:val>
                                            <p:fltVal val="0"/>
                                          </p:val>
                                        </p:tav>
                                      </p:tavLst>
                                    </p:anim>
                                    <p:anim calcmode="lin" valueType="num">
                                      <p:cBhvr>
                                        <p:cTn id="44" dur="800" decel="100000" fill="hold"/>
                                        <p:tgtEl>
                                          <p:spTgt spid="1031"/>
                                        </p:tgtEl>
                                        <p:attrNameLst>
                                          <p:attrName>ppt_x</p:attrName>
                                        </p:attrNameLst>
                                      </p:cBhvr>
                                      <p:tavLst>
                                        <p:tav tm="0">
                                          <p:val>
                                            <p:strVal val="#ppt_x+0.4"/>
                                          </p:val>
                                        </p:tav>
                                        <p:tav tm="100000">
                                          <p:val>
                                            <p:strVal val="#ppt_x-0.05"/>
                                          </p:val>
                                        </p:tav>
                                      </p:tavLst>
                                    </p:anim>
                                    <p:anim calcmode="lin" valueType="num">
                                      <p:cBhvr>
                                        <p:cTn id="45" dur="800" decel="100000" fill="hold"/>
                                        <p:tgtEl>
                                          <p:spTgt spid="1031"/>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031"/>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031"/>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032"/>
                                        </p:tgtEl>
                                        <p:attrNameLst>
                                          <p:attrName>style.visibility</p:attrName>
                                        </p:attrNameLst>
                                      </p:cBhvr>
                                      <p:to>
                                        <p:strVal val="visible"/>
                                      </p:to>
                                    </p:set>
                                    <p:anim calcmode="lin" valueType="num">
                                      <p:cBhvr>
                                        <p:cTn id="52" dur="500" fill="hold"/>
                                        <p:tgtEl>
                                          <p:spTgt spid="1032"/>
                                        </p:tgtEl>
                                        <p:attrNameLst>
                                          <p:attrName>ppt_w</p:attrName>
                                        </p:attrNameLst>
                                      </p:cBhvr>
                                      <p:tavLst>
                                        <p:tav tm="0">
                                          <p:val>
                                            <p:fltVal val="0"/>
                                          </p:val>
                                        </p:tav>
                                        <p:tav tm="100000">
                                          <p:val>
                                            <p:strVal val="#ppt_w"/>
                                          </p:val>
                                        </p:tav>
                                      </p:tavLst>
                                    </p:anim>
                                    <p:anim calcmode="lin" valueType="num">
                                      <p:cBhvr>
                                        <p:cTn id="53" dur="500" fill="hold"/>
                                        <p:tgtEl>
                                          <p:spTgt spid="1032"/>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fade">
                                      <p:cBhvr>
                                        <p:cTn id="58" dur="800" decel="100000"/>
                                        <p:tgtEl>
                                          <p:spTgt spid="1026"/>
                                        </p:tgtEl>
                                      </p:cBhvr>
                                    </p:animEffect>
                                    <p:anim calcmode="lin" valueType="num">
                                      <p:cBhvr>
                                        <p:cTn id="59" dur="800" decel="100000" fill="hold"/>
                                        <p:tgtEl>
                                          <p:spTgt spid="1026"/>
                                        </p:tgtEl>
                                        <p:attrNameLst>
                                          <p:attrName>style.rotation</p:attrName>
                                        </p:attrNameLst>
                                      </p:cBhvr>
                                      <p:tavLst>
                                        <p:tav tm="0">
                                          <p:val>
                                            <p:fltVal val="-90"/>
                                          </p:val>
                                        </p:tav>
                                        <p:tav tm="100000">
                                          <p:val>
                                            <p:fltVal val="0"/>
                                          </p:val>
                                        </p:tav>
                                      </p:tavLst>
                                    </p:anim>
                                    <p:anim calcmode="lin" valueType="num">
                                      <p:cBhvr>
                                        <p:cTn id="60" dur="800" decel="100000" fill="hold"/>
                                        <p:tgtEl>
                                          <p:spTgt spid="1026"/>
                                        </p:tgtEl>
                                        <p:attrNameLst>
                                          <p:attrName>ppt_x</p:attrName>
                                        </p:attrNameLst>
                                      </p:cBhvr>
                                      <p:tavLst>
                                        <p:tav tm="0">
                                          <p:val>
                                            <p:strVal val="#ppt_x+0.4"/>
                                          </p:val>
                                        </p:tav>
                                        <p:tav tm="100000">
                                          <p:val>
                                            <p:strVal val="#ppt_x-0.05"/>
                                          </p:val>
                                        </p:tav>
                                      </p:tavLst>
                                    </p:anim>
                                    <p:anim calcmode="lin" valueType="num">
                                      <p:cBhvr>
                                        <p:cTn id="61" dur="800" decel="100000" fill="hold"/>
                                        <p:tgtEl>
                                          <p:spTgt spid="1026"/>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nodeType="clickEffect">
                                  <p:stCondLst>
                                    <p:cond delay="0"/>
                                  </p:stCondLst>
                                  <p:childTnLst>
                                    <p:set>
                                      <p:cBhvr>
                                        <p:cTn id="67" dur="1" fill="hold">
                                          <p:stCondLst>
                                            <p:cond delay="0"/>
                                          </p:stCondLst>
                                        </p:cTn>
                                        <p:tgtEl>
                                          <p:spTgt spid="1027"/>
                                        </p:tgtEl>
                                        <p:attrNameLst>
                                          <p:attrName>style.visibility</p:attrName>
                                        </p:attrNameLst>
                                      </p:cBhvr>
                                      <p:to>
                                        <p:strVal val="visible"/>
                                      </p:to>
                                    </p:set>
                                    <p:anim calcmode="lin" valueType="num">
                                      <p:cBhvr>
                                        <p:cTn id="68" dur="500" fill="hold"/>
                                        <p:tgtEl>
                                          <p:spTgt spid="1027"/>
                                        </p:tgtEl>
                                        <p:attrNameLst>
                                          <p:attrName>ppt_w</p:attrName>
                                        </p:attrNameLst>
                                      </p:cBhvr>
                                      <p:tavLst>
                                        <p:tav tm="0">
                                          <p:val>
                                            <p:strVal val="#ppt_w*2.5"/>
                                          </p:val>
                                        </p:tav>
                                        <p:tav tm="100000">
                                          <p:val>
                                            <p:strVal val="#ppt_w"/>
                                          </p:val>
                                        </p:tav>
                                      </p:tavLst>
                                    </p:anim>
                                    <p:anim calcmode="lin" valueType="num">
                                      <p:cBhvr>
                                        <p:cTn id="69" dur="500" fill="hold"/>
                                        <p:tgtEl>
                                          <p:spTgt spid="1027"/>
                                        </p:tgtEl>
                                        <p:attrNameLst>
                                          <p:attrName>ppt_h</p:attrName>
                                        </p:attrNameLst>
                                      </p:cBhvr>
                                      <p:tavLst>
                                        <p:tav tm="0">
                                          <p:val>
                                            <p:strVal val="#ppt_h*0.01"/>
                                          </p:val>
                                        </p:tav>
                                        <p:tav tm="100000">
                                          <p:val>
                                            <p:strVal val="#ppt_h"/>
                                          </p:val>
                                        </p:tav>
                                      </p:tavLst>
                                    </p:anim>
                                    <p:anim calcmode="lin" valueType="num">
                                      <p:cBhvr>
                                        <p:cTn id="70" dur="500" fill="hold"/>
                                        <p:tgtEl>
                                          <p:spTgt spid="1027"/>
                                        </p:tgtEl>
                                        <p:attrNameLst>
                                          <p:attrName>ppt_x</p:attrName>
                                        </p:attrNameLst>
                                      </p:cBhvr>
                                      <p:tavLst>
                                        <p:tav tm="0">
                                          <p:val>
                                            <p:strVal val="#ppt_x"/>
                                          </p:val>
                                        </p:tav>
                                        <p:tav tm="100000">
                                          <p:val>
                                            <p:strVal val="#ppt_x"/>
                                          </p:val>
                                        </p:tav>
                                      </p:tavLst>
                                    </p:anim>
                                    <p:anim calcmode="lin" valueType="num">
                                      <p:cBhvr>
                                        <p:cTn id="71" dur="500" fill="hold"/>
                                        <p:tgtEl>
                                          <p:spTgt spid="1027"/>
                                        </p:tgtEl>
                                        <p:attrNameLst>
                                          <p:attrName>ppt_y</p:attrName>
                                        </p:attrNameLst>
                                      </p:cBhvr>
                                      <p:tavLst>
                                        <p:tav tm="0">
                                          <p:val>
                                            <p:strVal val="#ppt_h+1"/>
                                          </p:val>
                                        </p:tav>
                                        <p:tav tm="100000">
                                          <p:val>
                                            <p:strVal val="#ppt_y"/>
                                          </p:val>
                                        </p:tav>
                                      </p:tavLst>
                                    </p:anim>
                                    <p:animEffect transition="in" filter="fade">
                                      <p:cBhvr>
                                        <p:cTn id="72" dur="500"/>
                                        <p:tgtEl>
                                          <p:spTgt spid="102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033"/>
                                        </p:tgtEl>
                                        <p:attrNameLst>
                                          <p:attrName>style.visibility</p:attrName>
                                        </p:attrNameLst>
                                      </p:cBhvr>
                                      <p:to>
                                        <p:strVal val="visible"/>
                                      </p:to>
                                    </p:set>
                                    <p:animEffect transition="in" filter="box(in)">
                                      <p:cBhvr>
                                        <p:cTn id="77" dur="500"/>
                                        <p:tgtEl>
                                          <p:spTgt spid="1033"/>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1000"/>
                                        <p:tgtEl>
                                          <p:spTgt spid="2"/>
                                        </p:tgtEl>
                                      </p:cBhvr>
                                    </p:animEffect>
                                    <p:anim calcmode="lin" valueType="num">
                                      <p:cBhvr>
                                        <p:cTn id="83" dur="1000" fill="hold"/>
                                        <p:tgtEl>
                                          <p:spTgt spid="2"/>
                                        </p:tgtEl>
                                        <p:attrNameLst>
                                          <p:attrName>ppt_x</p:attrName>
                                        </p:attrNameLst>
                                      </p:cBhvr>
                                      <p:tavLst>
                                        <p:tav tm="0">
                                          <p:val>
                                            <p:strVal val="#ppt_x"/>
                                          </p:val>
                                        </p:tav>
                                        <p:tav tm="100000">
                                          <p:val>
                                            <p:strVal val="#ppt_x"/>
                                          </p:val>
                                        </p:tav>
                                      </p:tavLst>
                                    </p:anim>
                                    <p:anim calcmode="lin" valueType="num">
                                      <p:cBhvr>
                                        <p:cTn id="8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3169</Words>
  <Application>Microsoft Office PowerPoint</Application>
  <PresentationFormat>Presentazione su schermo (4:3)</PresentationFormat>
  <Paragraphs>344</Paragraphs>
  <Slides>21</Slides>
  <Notes>19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21</vt:i4>
      </vt:variant>
    </vt:vector>
  </HeadingPairs>
  <TitlesOfParts>
    <vt:vector size="30" baseType="lpstr">
      <vt:lpstr>&amp;quot</vt:lpstr>
      <vt:lpstr>Arial</vt:lpstr>
      <vt:lpstr>Arial Narrow</vt:lpstr>
      <vt:lpstr>Calibri</vt:lpstr>
      <vt:lpstr>Calibri Light</vt:lpstr>
      <vt:lpstr>Verdana</vt:lpstr>
      <vt:lpstr>Wingdings</vt:lpstr>
      <vt:lpstr>Wingdings 3</vt:lpstr>
      <vt:lpstr>Office Theme</vt:lpstr>
      <vt:lpstr>Accettabilità degli opendata per fare trasparenza, parliamone</vt:lpstr>
      <vt:lpstr>Dai dati (open) alla trasparenza</vt:lpstr>
      <vt:lpstr>Chiunque può «fare trasparenza»</vt:lpstr>
      <vt:lpstr>Yes (global point of view) VS No (local point of view)</vt:lpstr>
      <vt:lpstr>Viva gli opendata! Abbasso gli opendata!</vt:lpstr>
      <vt:lpstr>Similitudini «tecnica»</vt:lpstr>
      <vt:lpstr>Similitudine delle «fonti»</vt:lpstr>
      <vt:lpstr>Similitudine «normativa»</vt:lpstr>
      <vt:lpstr>Yes (global point of view) VS No (local point of view)</vt:lpstr>
      <vt:lpstr>In campo energetico se ne parla da anni</vt:lpstr>
      <vt:lpstr>Parallelo con gli opendata</vt:lpstr>
      <vt:lpstr>open - osservatori (osservatori basati sui dati)</vt:lpstr>
      <vt:lpstr>open-carburanti</vt:lpstr>
      <vt:lpstr>3 osservatori: turismo, Horizon 2020, CONSIP</vt:lpstr>
      <vt:lpstr>Open-dormire</vt:lpstr>
      <vt:lpstr>Open-consip</vt:lpstr>
      <vt:lpstr>open-ted</vt:lpstr>
      <vt:lpstr>opensoldipubblici: manca interesse?</vt:lpstr>
      <vt:lpstr>A volte proprio non ci siamo!</vt:lpstr>
      <vt:lpstr>Accettabilità degli opendata per la trasparenza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Fabio Disconzi</dc:creator>
  <cp:lastModifiedBy>Fabio Disconzi</cp:lastModifiedBy>
  <cp:revision>184</cp:revision>
  <dcterms:created xsi:type="dcterms:W3CDTF">2017-11-16T08:15:10Z</dcterms:created>
  <dcterms:modified xsi:type="dcterms:W3CDTF">2019-07-16T16:58:42Z</dcterms:modified>
</cp:coreProperties>
</file>